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060" r:id="rId2"/>
    <p:sldId id="1135" r:id="rId3"/>
    <p:sldId id="751" r:id="rId4"/>
    <p:sldId id="267" r:id="rId5"/>
    <p:sldId id="1142" r:id="rId6"/>
    <p:sldId id="1133" r:id="rId7"/>
    <p:sldId id="1136" r:id="rId8"/>
    <p:sldId id="3028" r:id="rId9"/>
    <p:sldId id="1144" r:id="rId10"/>
    <p:sldId id="1146" r:id="rId11"/>
    <p:sldId id="1145" r:id="rId12"/>
    <p:sldId id="3005" r:id="rId13"/>
    <p:sldId id="3001" r:id="rId14"/>
    <p:sldId id="1090" r:id="rId15"/>
    <p:sldId id="2952" r:id="rId16"/>
    <p:sldId id="2986" r:id="rId17"/>
    <p:sldId id="446" r:id="rId18"/>
    <p:sldId id="735" r:id="rId19"/>
    <p:sldId id="755" r:id="rId20"/>
    <p:sldId id="266" r:id="rId21"/>
    <p:sldId id="1089" r:id="rId22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B48BC64-7329-4AEE-B3C5-143AA315A4C9}">
          <p14:sldIdLst/>
        </p14:section>
        <p14:section name="タイトルなしのセクション" id="{2222DC94-E039-4F92-8293-E592BEC64C49}">
          <p14:sldIdLst>
            <p14:sldId id="1060"/>
            <p14:sldId id="1135"/>
            <p14:sldId id="751"/>
            <p14:sldId id="267"/>
            <p14:sldId id="1142"/>
            <p14:sldId id="1133"/>
            <p14:sldId id="1136"/>
            <p14:sldId id="3028"/>
            <p14:sldId id="1144"/>
            <p14:sldId id="1146"/>
            <p14:sldId id="1145"/>
            <p14:sldId id="3005"/>
            <p14:sldId id="3001"/>
            <p14:sldId id="1090"/>
            <p14:sldId id="2952"/>
            <p14:sldId id="2986"/>
            <p14:sldId id="446"/>
            <p14:sldId id="735"/>
            <p14:sldId id="755"/>
            <p14:sldId id="266"/>
            <p14:sldId id="10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7" autoAdjust="0"/>
    <p:restoredTop sz="96344" autoAdjust="0"/>
  </p:normalViewPr>
  <p:slideViewPr>
    <p:cSldViewPr snapToGrid="0" showGuides="1">
      <p:cViewPr varScale="1">
        <p:scale>
          <a:sx n="105" d="100"/>
          <a:sy n="105" d="100"/>
        </p:scale>
        <p:origin x="684" y="114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637FD-971D-42B0-959D-71BF8EE58E4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2FB4-7F2E-4224-8EF8-4DD8B1D661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5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S-300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システム用の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1328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対空誘導ミサイル（接触線近くの地上目標に対して使用）</a:t>
            </a:r>
            <a:endParaRPr lang="en-US" altLang="ja-JP" b="0" i="0" dirty="0">
              <a:solidFill>
                <a:srgbClr val="333333"/>
              </a:solidFill>
              <a:effectLst/>
              <a:latin typeface="rfdew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744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戦術ミサイル 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9M723;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638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対空ミサイル 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Kh-29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Kh-31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Kh-35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Kh-58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Kh-59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616 Kh-101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Kh-555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Kh-55SM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戦略巡航ミサイル。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591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口径の海上発射巡航ミサイル。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208 Kh-22/32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航空機ミサイル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144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個のオニキス対艦ミサイル。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68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巡航ミサイル 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9M728/9M729;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極超音速ミサイル「ダガー」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rfdewi"/>
              </a:rPr>
              <a:t>10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rfdewi"/>
              </a:rPr>
              <a:t>発。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FA3A0-5FB0-4BA5-AD7C-77862BA626D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26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2FB4-7F2E-4224-8EF8-4DD8B1D6615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63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01ED9-807C-4C2F-A040-887D2D24D5C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70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ja-JP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40339-3997-46DF-8FB5-D67F4BC0465C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ja-JP" sz="12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4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6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B3CF4-06F7-5050-B899-C971BAD6E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A9EBA8C-6437-E9F9-CCBA-91BC0C418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D1E80A-89C2-03AA-83D2-4678C9A2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0F61-853E-45D0-B729-80F3AF288FD0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8CEB05-1A79-4DF3-815A-7FE7301E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36C6BE-DED7-5A5B-003C-C36A705D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5ED9-A3FF-4E0C-BFEE-DB133E2FA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769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9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3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2183702"/>
            <a:ext cx="12191999" cy="25831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ウクライナ紛争の</a:t>
            </a:r>
            <a:r>
              <a:rPr lang="ja-JP" altLang="en-US" sz="8000" b="1" dirty="0">
                <a:solidFill>
                  <a:srgbClr val="FFC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戦訓</a:t>
            </a:r>
            <a:endParaRPr kumimoji="1" lang="ja-JP" altLang="en-US" sz="8000" b="1" dirty="0">
              <a:solidFill>
                <a:srgbClr val="FFC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324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205756E-EE35-B388-B6AD-196A847F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" y="439269"/>
            <a:ext cx="12181555" cy="22142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6A3CC4F-ECD2-C390-9BF5-B1AE54B5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4" y="2688021"/>
            <a:ext cx="3191455" cy="4129352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中国ロケット軍に関する詳細レポートを米空軍士官学校が公表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134C64-8B89-EC2E-684F-3043CDB64A4F}"/>
              </a:ext>
            </a:extLst>
          </p:cNvPr>
          <p:cNvSpPr txBox="1"/>
          <p:nvPr/>
        </p:nvSpPr>
        <p:spPr>
          <a:xfrm>
            <a:off x="4044105" y="2732935"/>
            <a:ext cx="7561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0" i="0" dirty="0">
                <a:solidFill>
                  <a:srgbClr val="28166F"/>
                </a:solidFill>
                <a:effectLst/>
                <a:latin typeface="Gill Sans Ultra Bold" panose="020B0A02020104020203" pitchFamily="34" charset="0"/>
              </a:rPr>
              <a:t>Department of the Air Force's China Aerospace Studies Institute</a:t>
            </a:r>
            <a:endParaRPr lang="ja-JP" altLang="en-US" sz="2400" dirty="0">
              <a:latin typeface="Gill Sans Ultra Bold" panose="020B0A02020104020203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B69AEB5-A9E0-A570-0465-C59511B2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05" y="3235053"/>
            <a:ext cx="966458" cy="96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0B24BD9-6D9E-1FA3-93E0-CE62E88E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41" y="3148433"/>
            <a:ext cx="1423203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246538-1085-64C8-E9E9-CC1F4C3304C3}"/>
              </a:ext>
            </a:extLst>
          </p:cNvPr>
          <p:cNvSpPr txBox="1"/>
          <p:nvPr/>
        </p:nvSpPr>
        <p:spPr>
          <a:xfrm>
            <a:off x="3564977" y="4214408"/>
            <a:ext cx="61051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ja-JP" sz="3600" b="0" dirty="0">
                <a:solidFill>
                  <a:srgbClr val="1C2347"/>
                </a:solidFill>
                <a:effectLst/>
                <a:latin typeface="Oswald" panose="00000500000000000000" pitchFamily="2" charset="0"/>
              </a:rPr>
              <a:t>PLA Rocket Force Organization</a:t>
            </a:r>
          </a:p>
          <a:p>
            <a:pPr fontAlgn="base"/>
            <a:r>
              <a:rPr lang="en-US" altLang="ja-JP" dirty="0">
                <a:effectLst/>
              </a:rPr>
              <a:t>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ja-JP" dirty="0">
                <a:effectLst/>
                <a:latin typeface="Roboto Condensed" panose="020F0502020204030204" pitchFamily="2" charset="0"/>
              </a:rPr>
              <a:t>Published Oct. 24, 2022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ja-JP" dirty="0">
                <a:effectLst/>
                <a:latin typeface="Roboto Condensed" panose="020F0502020204030204" pitchFamily="2" charset="0"/>
              </a:rPr>
              <a:t>China Aerospace Studies Institute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801F63-78E5-1471-A874-C5BD2C33279A}"/>
              </a:ext>
            </a:extLst>
          </p:cNvPr>
          <p:cNvSpPr txBox="1"/>
          <p:nvPr/>
        </p:nvSpPr>
        <p:spPr>
          <a:xfrm>
            <a:off x="4044105" y="6192981"/>
            <a:ext cx="766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中国ロケット軍の編成・装備など詳細をレポート（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255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ページ）。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習近平主席は、軍中枢からの情報漏洩を疑ったとの推測。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0F6041EE-67A6-8AD9-2AE8-70BDC7BAA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842" y="42450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1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9D3F9AE-9D2D-33DD-BAFC-38D04C75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7" y="478971"/>
            <a:ext cx="5479263" cy="637902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中国国防相　ロケット軍など装備調達汚職？</a:t>
            </a:r>
          </a:p>
        </p:txBody>
      </p:sp>
      <p:pic>
        <p:nvPicPr>
          <p:cNvPr id="11266" name="Picture 2" descr="中国の李尚福国防相がシンガポールで開催された第20回IISSシャングリラ対話に出席">
            <a:extLst>
              <a:ext uri="{FF2B5EF4-FFF2-40B4-BE49-F238E27FC236}">
                <a16:creationId xmlns:a16="http://schemas.microsoft.com/office/drawing/2014/main" id="{7732DDBB-5C10-59CA-8E83-33708896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81" y="1880926"/>
            <a:ext cx="6835060" cy="45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807C5B-6D80-0D4F-0118-8F7AC3084173}"/>
              </a:ext>
            </a:extLst>
          </p:cNvPr>
          <p:cNvSpPr txBox="1"/>
          <p:nvPr/>
        </p:nvSpPr>
        <p:spPr>
          <a:xfrm>
            <a:off x="5153581" y="6438336"/>
            <a:ext cx="6835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700" dirty="0">
                <a:latin typeface="Amasis MT Pro Black" panose="02040A04050005020304" pitchFamily="18" charset="0"/>
                <a:ea typeface="BIZ UDPゴシック" panose="020B0400000000000000" pitchFamily="50" charset="-128"/>
              </a:rPr>
              <a:t>https://www.reuters.com/world/china/us-diplomat-questions-whether-chinese-defence-minister-under-house-arrest-2023-09-15/</a:t>
            </a:r>
            <a:endParaRPr lang="ja-JP" altLang="en-US" sz="700" dirty="0">
              <a:latin typeface="Amasis MT Pro Black" panose="02040A0405000502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83CC8-AA47-65BC-624E-DFF60BAB6CBD}"/>
              </a:ext>
            </a:extLst>
          </p:cNvPr>
          <p:cNvSpPr txBox="1"/>
          <p:nvPr/>
        </p:nvSpPr>
        <p:spPr>
          <a:xfrm>
            <a:off x="6059488" y="856783"/>
            <a:ext cx="5851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李尚福 国防大臣の消息が不明。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国防大臣就任前は、装備調達部門の長。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消息が不明なれど中国国防部のサイトには名前が掲載。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主要技術チャート">
            <a:extLst>
              <a:ext uri="{FF2B5EF4-FFF2-40B4-BE49-F238E27FC236}">
                <a16:creationId xmlns:a16="http://schemas.microsoft.com/office/drawing/2014/main" id="{4EA96311-5A7D-281E-D87E-4A7DC9C4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475476"/>
            <a:ext cx="73152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FDE128-15E3-425E-8DB7-0D65A390E597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ウクライナ戦訓～電子戦、ドローン戦、塹壕戦～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新しい戦闘形態とイノベーション</a:t>
            </a:r>
          </a:p>
        </p:txBody>
      </p:sp>
    </p:spTree>
    <p:extLst>
      <p:ext uri="{BB962C8B-B14F-4D97-AF65-F5344CB8AC3E}">
        <p14:creationId xmlns:p14="http://schemas.microsoft.com/office/powerpoint/2010/main" val="296643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経エレクトロニクス 2023年7月号">
            <a:extLst>
              <a:ext uri="{FF2B5EF4-FFF2-40B4-BE49-F238E27FC236}">
                <a16:creationId xmlns:a16="http://schemas.microsoft.com/office/drawing/2014/main" id="{4172C424-0E2F-93B1-4A1E-59E22262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4" y="1894384"/>
            <a:ext cx="3512219" cy="46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FDE128-15E3-425E-8DB7-0D65A390E597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（出所）日経エレクトロニクス　</a:t>
            </a:r>
            <a:r>
              <a:rPr kumimoji="1" lang="en-US" altLang="ja-JP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https://xtech.nikkei.com/atcl/nxt/mag/ne/18/00098/</a:t>
            </a:r>
            <a:endParaRPr kumimoji="1" lang="ja-JP" altLang="en-US" sz="1200" b="1" dirty="0">
              <a:solidFill>
                <a:schemeClr val="bg1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ウクライナ戦訓～無人防衛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CE31E8A-781E-A481-83D4-34D70EEA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28" y="507717"/>
            <a:ext cx="4549514" cy="602107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07BB8E-C0C9-7A0E-268B-F5B2B075EBEA}"/>
              </a:ext>
            </a:extLst>
          </p:cNvPr>
          <p:cNvSpPr txBox="1"/>
          <p:nvPr/>
        </p:nvSpPr>
        <p:spPr>
          <a:xfrm>
            <a:off x="141059" y="507717"/>
            <a:ext cx="72398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i="0" dirty="0">
                <a:solidFill>
                  <a:srgbClr val="242424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本の安全保障を取り巻く環境が厳しさを増している。現実味を帯びてきている中国による台湾侵攻、北朝鮮のミサイルの脅威拡大、そしてロシアによるウクライナ侵攻で見えた新しい戦争の形。これらが、日本の防衛力に抜本的強化を迫る。重要なのは、</a:t>
            </a:r>
            <a:r>
              <a:rPr lang="en-US" altLang="ja-JP" sz="1600" i="0" dirty="0">
                <a:solidFill>
                  <a:srgbClr val="242424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1600" i="0" dirty="0">
                <a:solidFill>
                  <a:srgbClr val="242424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（人工知能）や無人機といった民間の先端技術を積極的に取り込み、人的なリスクを最小限にする新しい防衛体制、つまり「無人防衛」である。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28" name="Picture 4" descr="（イラスト：Getty images）">
            <a:extLst>
              <a:ext uri="{FF2B5EF4-FFF2-40B4-BE49-F238E27FC236}">
                <a16:creationId xmlns:a16="http://schemas.microsoft.com/office/drawing/2014/main" id="{6D591CC9-25CF-9108-6B3A-CEDD051CA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93" y="2540007"/>
            <a:ext cx="3512219" cy="38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48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FDE128-15E3-425E-8DB7-0D65A390E597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ウクライナ戦訓～電子戦、無人戦、塹壕戦～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光学迷彩の実戦投入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" name="図 2">
            <a:extLst>
              <a:ext uri="{FF2B5EF4-FFF2-40B4-BE49-F238E27FC236}">
                <a16:creationId xmlns:a16="http://schemas.microsoft.com/office/drawing/2014/main" id="{6AA2B0D8-B676-D141-036A-E8A02DDB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5" y="682006"/>
            <a:ext cx="5727826" cy="429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4">
            <a:extLst>
              <a:ext uri="{FF2B5EF4-FFF2-40B4-BE49-F238E27FC236}">
                <a16:creationId xmlns:a16="http://schemas.microsoft.com/office/drawing/2014/main" id="{66C014A9-22A3-0915-5967-17DE8EF16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75" y="676236"/>
            <a:ext cx="4554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9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US" altLang="ja-JP" sz="9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http://www.cinemablend.com/technology/Darpa-Plans-To-Make-Super-Awesome-Shields-For-Soldiers-4860.html</a:t>
            </a:r>
            <a:endParaRPr lang="ja-JP" altLang="en-US" sz="9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5598BE9B-9F5B-390C-7230-8F7BDF58C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1573244"/>
            <a:ext cx="38354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11">
            <a:extLst>
              <a:ext uri="{FF2B5EF4-FFF2-40B4-BE49-F238E27FC236}">
                <a16:creationId xmlns:a16="http://schemas.microsoft.com/office/drawing/2014/main" id="{360B6DBC-533A-E3E2-6730-8DC57B9E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62306"/>
            <a:ext cx="552303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これまでの光学迷彩（左）では、光の伝搬の経路は向きに依存しないため、シールド領域に入ってくる光は存在しない。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非対称光学迷彩（右）では、これまでの光学迷彩同様、外部から内部へ届く光はない。しかし同時にシールド領域内には光が届くため、内部から外部を見ることができる。</a:t>
            </a:r>
          </a:p>
        </p:txBody>
      </p:sp>
      <p:sp>
        <p:nvSpPr>
          <p:cNvPr id="8" name="テキスト ボックス 12">
            <a:extLst>
              <a:ext uri="{FF2B5EF4-FFF2-40B4-BE49-F238E27FC236}">
                <a16:creationId xmlns:a16="http://schemas.microsoft.com/office/drawing/2014/main" id="{15B4E7EF-BC6E-450F-2967-3E254B9D3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338" y="1265269"/>
            <a:ext cx="1152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光学迷彩</a:t>
            </a:r>
          </a:p>
        </p:txBody>
      </p:sp>
      <p:sp>
        <p:nvSpPr>
          <p:cNvPr id="9" name="テキスト ボックス 16">
            <a:extLst>
              <a:ext uri="{FF2B5EF4-FFF2-40B4-BE49-F238E27FC236}">
                <a16:creationId xmlns:a16="http://schemas.microsoft.com/office/drawing/2014/main" id="{442F6D07-D1D0-D3AC-1BF6-D048BF6A0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6150" y="1306544"/>
            <a:ext cx="1441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非対称光学迷彩</a:t>
            </a:r>
          </a:p>
        </p:txBody>
      </p:sp>
      <p:sp>
        <p:nvSpPr>
          <p:cNvPr id="10" name="正方形/長方形 13">
            <a:extLst>
              <a:ext uri="{FF2B5EF4-FFF2-40B4-BE49-F238E27FC236}">
                <a16:creationId xmlns:a16="http://schemas.microsoft.com/office/drawing/2014/main" id="{5A9365F4-D972-A582-92C4-9EE9691C0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121322"/>
            <a:ext cx="36004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900">
                <a:latin typeface="Meiryo UI" panose="020B0604030504040204" pitchFamily="50" charset="-128"/>
                <a:ea typeface="Meiryo UI" panose="020B0604030504040204" pitchFamily="50" charset="-128"/>
              </a:rPr>
              <a:t>（出典）</a:t>
            </a:r>
            <a:r>
              <a:rPr lang="en-US" altLang="ja-JP" sz="900">
                <a:latin typeface="Meiryo UI" panose="020B0604030504040204" pitchFamily="50" charset="-128"/>
                <a:ea typeface="Meiryo UI" panose="020B0604030504040204" pitchFamily="50" charset="-128"/>
              </a:rPr>
              <a:t>http://www.riken.jp/pr/press/2015/20150608_1/</a:t>
            </a:r>
            <a:endParaRPr lang="ja-JP" altLang="en-US" sz="9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5">
            <a:extLst>
              <a:ext uri="{FF2B5EF4-FFF2-40B4-BE49-F238E27FC236}">
                <a16:creationId xmlns:a16="http://schemas.microsoft.com/office/drawing/2014/main" id="{344469FD-BD1D-4DFD-276F-109C0EFB2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41" y="5099222"/>
            <a:ext cx="1170009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●非対称透過シールドの素材は、非対称すなわち、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『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一方向性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』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の性質を持ち、急襲、封鎖および捜索活動、臨時検問、銃撃戦といった部隊の基本的活動を支援するもの。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●「味方側からは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素材越しに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ものを見て、弾丸を撃つことができるが、敵側からはそれができない。また必要に応じて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『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自己修復</a:t>
            </a:r>
            <a:r>
              <a:rPr lang="en-US" altLang="ja-JP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』</a:t>
            </a:r>
            <a:r>
              <a:rPr lang="ja-JP" altLang="en-US" sz="1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する機能を持つ。軽量で反応が速く、狭い場所でも容易に設置、撤去できるものでなければならない。</a:t>
            </a:r>
          </a:p>
        </p:txBody>
      </p:sp>
    </p:spTree>
    <p:extLst>
      <p:ext uri="{BB962C8B-B14F-4D97-AF65-F5344CB8AC3E}">
        <p14:creationId xmlns:p14="http://schemas.microsoft.com/office/powerpoint/2010/main" val="269301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>
            <a:grpSpLocks noChangeAspect="1"/>
          </p:cNvGrpSpPr>
          <p:nvPr/>
        </p:nvGrpSpPr>
        <p:grpSpPr>
          <a:xfrm>
            <a:off x="1751838" y="3190800"/>
            <a:ext cx="4737810" cy="3587247"/>
            <a:chOff x="1134901" y="4608460"/>
            <a:chExt cx="2894554" cy="2191623"/>
          </a:xfrm>
        </p:grpSpPr>
        <p:pic>
          <p:nvPicPr>
            <p:cNvPr id="60" name="図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9" t="6465" r="2189" b="8038"/>
            <a:stretch/>
          </p:blipFill>
          <p:spPr>
            <a:xfrm>
              <a:off x="1184905" y="4608460"/>
              <a:ext cx="2844550" cy="1946152"/>
            </a:xfrm>
            <a:prstGeom prst="rect">
              <a:avLst/>
            </a:prstGeom>
          </p:spPr>
        </p:pic>
        <p:sp>
          <p:nvSpPr>
            <p:cNvPr id="71" name="テキスト ボックス 70"/>
            <p:cNvSpPr txBox="1"/>
            <p:nvPr/>
          </p:nvSpPr>
          <p:spPr>
            <a:xfrm>
              <a:off x="2125740" y="6555637"/>
              <a:ext cx="1033065" cy="244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prstClr val="black"/>
                  </a:solidFill>
                  <a:latin typeface="Arial"/>
                  <a:ea typeface="ＭＳ Ｐゴシック"/>
                </a:rPr>
                <a:t>物理乱数源</a:t>
              </a:r>
            </a:p>
          </p:txBody>
        </p:sp>
        <p:sp>
          <p:nvSpPr>
            <p:cNvPr id="72" name="テキスト ボックス 71"/>
            <p:cNvSpPr txBox="1"/>
            <p:nvPr/>
          </p:nvSpPr>
          <p:spPr>
            <a:xfrm rot="20451426">
              <a:off x="1778515" y="6381785"/>
              <a:ext cx="567133" cy="22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Arial"/>
                  <a:ea typeface="ＭＳ Ｐゴシック"/>
                </a:rPr>
                <a:t>14cm</a:t>
              </a:r>
              <a:endParaRPr lang="ja-JP" altLang="en-US" dirty="0">
                <a:solidFill>
                  <a:prstClr val="black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 rot="4309048">
              <a:off x="1033777" y="6286856"/>
              <a:ext cx="427891" cy="22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Arial"/>
                  <a:ea typeface="ＭＳ Ｐゴシック"/>
                </a:rPr>
                <a:t>6cm</a:t>
              </a:r>
              <a:endParaRPr lang="ja-JP" altLang="en-US" dirty="0">
                <a:solidFill>
                  <a:prstClr val="black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75" name="グループ化 74"/>
            <p:cNvGrpSpPr>
              <a:grpSpLocks noChangeAspect="1"/>
            </p:cNvGrpSpPr>
            <p:nvPr/>
          </p:nvGrpSpPr>
          <p:grpSpPr>
            <a:xfrm>
              <a:off x="1274582" y="6130505"/>
              <a:ext cx="1228242" cy="452516"/>
              <a:chOff x="1001881" y="119618"/>
              <a:chExt cx="2736304" cy="1008112"/>
            </a:xfrm>
          </p:grpSpPr>
          <p:cxnSp>
            <p:nvCxnSpPr>
              <p:cNvPr id="76" name="直線矢印コネクタ 75"/>
              <p:cNvCxnSpPr/>
              <p:nvPr/>
            </p:nvCxnSpPr>
            <p:spPr>
              <a:xfrm>
                <a:off x="1001881" y="119618"/>
                <a:ext cx="288032" cy="8640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77" name="直線矢印コネクタ 76"/>
              <p:cNvCxnSpPr/>
              <p:nvPr/>
            </p:nvCxnSpPr>
            <p:spPr>
              <a:xfrm flipV="1">
                <a:off x="1577945" y="407650"/>
                <a:ext cx="2160240" cy="7200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</p:grpSp>
      </p:grpSp>
      <p:sp>
        <p:nvSpPr>
          <p:cNvPr id="387" name="正方形/長方形 386"/>
          <p:cNvSpPr/>
          <p:nvPr/>
        </p:nvSpPr>
        <p:spPr>
          <a:xfrm>
            <a:off x="948" y="997748"/>
            <a:ext cx="42624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solidFill>
                  <a:srgbClr val="0070C0"/>
                </a:solidFill>
                <a:latin typeface="Calibri"/>
                <a:ea typeface="ＭＳ Ｐゴシック"/>
              </a:rPr>
              <a:t>秘匿ドローン通信用に開発した認証機能付き</a:t>
            </a:r>
            <a:endParaRPr lang="en-US" altLang="ja-JP" sz="2800" dirty="0">
              <a:solidFill>
                <a:srgbClr val="0070C0"/>
              </a:solidFill>
              <a:latin typeface="Calibri"/>
              <a:ea typeface="ＭＳ Ｐゴシック"/>
            </a:endParaRPr>
          </a:p>
          <a:p>
            <a:pPr algn="ctr"/>
            <a:r>
              <a:rPr lang="ja-JP" altLang="en-US" sz="2800" dirty="0">
                <a:solidFill>
                  <a:srgbClr val="0070C0"/>
                </a:solidFill>
                <a:latin typeface="Calibri"/>
                <a:ea typeface="ＭＳ Ｐゴシック"/>
              </a:rPr>
              <a:t>物理乱数源</a:t>
            </a:r>
            <a:endParaRPr lang="en-US" altLang="ja-JP" sz="2800" dirty="0">
              <a:solidFill>
                <a:srgbClr val="0070C0"/>
              </a:solidFill>
              <a:latin typeface="Calibri"/>
              <a:ea typeface="ＭＳ Ｐゴシック"/>
            </a:endParaRPr>
          </a:p>
        </p:txBody>
      </p:sp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7705" r="3130" b="3230"/>
          <a:stretch/>
        </p:blipFill>
        <p:spPr>
          <a:xfrm>
            <a:off x="4356299" y="756778"/>
            <a:ext cx="3107810" cy="1642338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29698" r="1398" b="30014"/>
          <a:stretch/>
        </p:blipFill>
        <p:spPr>
          <a:xfrm>
            <a:off x="8326983" y="5548658"/>
            <a:ext cx="2111597" cy="901727"/>
          </a:xfrm>
          <a:prstGeom prst="rect">
            <a:avLst/>
          </a:prstGeom>
        </p:spPr>
      </p:pic>
      <p:sp>
        <p:nvSpPr>
          <p:cNvPr id="63" name="テキスト ボックス 62"/>
          <p:cNvSpPr txBox="1"/>
          <p:nvPr/>
        </p:nvSpPr>
        <p:spPr>
          <a:xfrm>
            <a:off x="6803608" y="573972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00FF"/>
                </a:solidFill>
                <a:latin typeface="Arial"/>
                <a:ea typeface="ＭＳ Ｐゴシック"/>
              </a:rPr>
              <a:t>ユーザ認証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8136563" y="3586984"/>
            <a:ext cx="151035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Arial"/>
                <a:ea typeface="ＭＳ Ｐゴシック"/>
              </a:rPr>
              <a:t>制御通信を</a:t>
            </a:r>
            <a:endParaRPr lang="en-US" altLang="ja-JP" dirty="0">
              <a:solidFill>
                <a:srgbClr val="FF0000"/>
              </a:solidFill>
              <a:latin typeface="Arial"/>
              <a:ea typeface="ＭＳ Ｐゴシック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Arial"/>
                <a:ea typeface="ＭＳ Ｐゴシック"/>
              </a:rPr>
              <a:t>　</a:t>
            </a:r>
            <a:r>
              <a:rPr lang="en-US" altLang="ja-JP" dirty="0">
                <a:solidFill>
                  <a:srgbClr val="FF0000"/>
                </a:solidFill>
                <a:latin typeface="Arial"/>
                <a:ea typeface="ＭＳ Ｐゴシック"/>
              </a:rPr>
              <a:t>OTP</a:t>
            </a:r>
            <a:r>
              <a:rPr lang="ja-JP" altLang="en-US" dirty="0">
                <a:solidFill>
                  <a:srgbClr val="FF0000"/>
                </a:solidFill>
                <a:latin typeface="Arial"/>
                <a:ea typeface="ＭＳ Ｐゴシック"/>
              </a:rPr>
              <a:t>暗号化</a:t>
            </a: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3175883" y="269368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00FF"/>
                </a:solidFill>
                <a:latin typeface="Arial"/>
                <a:ea typeface="ＭＳ Ｐゴシック"/>
              </a:rPr>
              <a:t>ユーザ認証</a:t>
            </a:r>
          </a:p>
        </p:txBody>
      </p:sp>
      <p:cxnSp>
        <p:nvCxnSpPr>
          <p:cNvPr id="66" name="直線矢印コネクタ 65"/>
          <p:cNvCxnSpPr/>
          <p:nvPr/>
        </p:nvCxnSpPr>
        <p:spPr>
          <a:xfrm flipH="1">
            <a:off x="3647563" y="2506560"/>
            <a:ext cx="1002530" cy="2438913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67" name="テキスト ボックス 66"/>
          <p:cNvSpPr txBox="1"/>
          <p:nvPr/>
        </p:nvSpPr>
        <p:spPr>
          <a:xfrm>
            <a:off x="8196878" y="642057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Arial"/>
                <a:ea typeface="ＭＳ Ｐゴシック"/>
              </a:rPr>
              <a:t>コントローラ</a:t>
            </a:r>
            <a:endParaRPr lang="en-US" altLang="ja-JP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cxnSp>
        <p:nvCxnSpPr>
          <p:cNvPr id="68" name="直線矢印コネクタ 67"/>
          <p:cNvCxnSpPr/>
          <p:nvPr/>
        </p:nvCxnSpPr>
        <p:spPr>
          <a:xfrm>
            <a:off x="6832425" y="2541320"/>
            <a:ext cx="1953387" cy="3258407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headEnd type="arrow" w="med" len="med"/>
            <a:tailEnd type="arrow" w="med" len="med"/>
          </a:ln>
          <a:effectLst/>
        </p:spPr>
      </p:cxnSp>
      <p:cxnSp>
        <p:nvCxnSpPr>
          <p:cNvPr id="69" name="直線矢印コネクタ 68"/>
          <p:cNvCxnSpPr/>
          <p:nvPr/>
        </p:nvCxnSpPr>
        <p:spPr>
          <a:xfrm flipH="1" flipV="1">
            <a:off x="7257472" y="2541320"/>
            <a:ext cx="1893944" cy="316816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0" name="テキスト ボックス 69"/>
          <p:cNvSpPr txBox="1"/>
          <p:nvPr/>
        </p:nvSpPr>
        <p:spPr>
          <a:xfrm>
            <a:off x="6555767" y="4216427"/>
            <a:ext cx="162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solidFill>
                  <a:srgbClr val="0000FF"/>
                </a:solidFill>
                <a:latin typeface="Arial"/>
                <a:ea typeface="ＭＳ Ｐゴシック"/>
              </a:rPr>
              <a:t>ユーザ認証　　</a:t>
            </a:r>
            <a:endParaRPr lang="en-US" altLang="ja-JP" dirty="0">
              <a:solidFill>
                <a:srgbClr val="0000FF"/>
              </a:solidFill>
              <a:latin typeface="Arial"/>
              <a:ea typeface="ＭＳ Ｐゴシック"/>
            </a:endParaRPr>
          </a:p>
          <a:p>
            <a:pPr algn="r"/>
            <a:r>
              <a:rPr lang="ja-JP" altLang="en-US" dirty="0">
                <a:solidFill>
                  <a:srgbClr val="0000FF"/>
                </a:solidFill>
                <a:latin typeface="Arial"/>
                <a:ea typeface="ＭＳ Ｐゴシック"/>
              </a:rPr>
              <a:t>メッセージ認証</a:t>
            </a: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8521066" y="4268364"/>
            <a:ext cx="18501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  <a:latin typeface="Arial"/>
                <a:ea typeface="ＭＳ Ｐゴシック"/>
              </a:rPr>
              <a:t>平均レート：</a:t>
            </a:r>
            <a:r>
              <a:rPr lang="en-US" altLang="ja-JP" sz="1600" dirty="0">
                <a:solidFill>
                  <a:srgbClr val="FF0000"/>
                </a:solidFill>
                <a:latin typeface="Arial"/>
                <a:ea typeface="ＭＳ Ｐゴシック"/>
              </a:rPr>
              <a:t>10kb/s</a:t>
            </a:r>
            <a:endParaRPr lang="ja-JP" altLang="en-US" sz="1600" dirty="0">
              <a:solidFill>
                <a:srgbClr val="FF0000"/>
              </a:solidFill>
              <a:latin typeface="Arial"/>
              <a:ea typeface="ＭＳ Ｐゴシック"/>
            </a:endParaRPr>
          </a:p>
        </p:txBody>
      </p:sp>
      <p:sp>
        <p:nvSpPr>
          <p:cNvPr id="79" name="四角形吹き出し 78"/>
          <p:cNvSpPr/>
          <p:nvPr/>
        </p:nvSpPr>
        <p:spPr>
          <a:xfrm>
            <a:off x="6616515" y="5069059"/>
            <a:ext cx="1059236" cy="476521"/>
          </a:xfrm>
          <a:prstGeom prst="wedgeRectCallout">
            <a:avLst>
              <a:gd name="adj1" fmla="val -94289"/>
              <a:gd name="adj2" fmla="val -18779"/>
            </a:avLst>
          </a:prstGeom>
          <a:ln>
            <a:solidFill>
              <a:sysClr val="windowText" lastClr="000000"/>
            </a:solidFill>
          </a:ln>
        </p:spPr>
        <p:txBody>
          <a:bodyPr wrap="square" lIns="36000" rIns="36000" rtlCol="0" anchor="ctr">
            <a:noAutofit/>
          </a:bodyPr>
          <a:lstStyle/>
          <a:p>
            <a:pPr>
              <a:defRPr/>
            </a:pPr>
            <a:r>
              <a:rPr kumimoji="0" lang="en-US" altLang="ja-JP" sz="1400" kern="0" dirty="0">
                <a:solidFill>
                  <a:prstClr val="black"/>
                </a:solidFill>
                <a:latin typeface="Arial"/>
                <a:ea typeface="ＭＳ Ｐゴシック"/>
              </a:rPr>
              <a:t>JR</a:t>
            </a:r>
            <a:r>
              <a:rPr kumimoji="0" lang="ja-JP" altLang="en-US" sz="1400" kern="0" dirty="0">
                <a:solidFill>
                  <a:prstClr val="black"/>
                </a:solidFill>
                <a:latin typeface="Arial"/>
                <a:ea typeface="ＭＳ Ｐゴシック"/>
              </a:rPr>
              <a:t>コネクタから鍵供給</a:t>
            </a:r>
          </a:p>
        </p:txBody>
      </p:sp>
      <p:sp>
        <p:nvSpPr>
          <p:cNvPr id="80" name="正方形/長方形 79"/>
          <p:cNvSpPr/>
          <p:nvPr/>
        </p:nvSpPr>
        <p:spPr>
          <a:xfrm>
            <a:off x="7423546" y="1157869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Arial"/>
                <a:ea typeface="ＭＳ Ｐゴシック"/>
              </a:rPr>
              <a:t>最大直径</a:t>
            </a:r>
            <a:r>
              <a:rPr lang="en-US" altLang="ja-JP" dirty="0">
                <a:solidFill>
                  <a:prstClr val="black"/>
                </a:solidFill>
                <a:latin typeface="Arial"/>
                <a:ea typeface="ＭＳ Ｐゴシック"/>
              </a:rPr>
              <a:t>1.45m</a:t>
            </a:r>
          </a:p>
          <a:p>
            <a:r>
              <a:rPr lang="ja-JP" altLang="en-US" dirty="0">
                <a:solidFill>
                  <a:prstClr val="black"/>
                </a:solidFill>
                <a:latin typeface="Arial"/>
                <a:ea typeface="ＭＳ Ｐゴシック"/>
              </a:rPr>
              <a:t>重さ</a:t>
            </a:r>
            <a:r>
              <a:rPr lang="en-US" altLang="ja-JP" dirty="0">
                <a:solidFill>
                  <a:prstClr val="black"/>
                </a:solidFill>
                <a:latin typeface="Arial"/>
                <a:ea typeface="ＭＳ Ｐゴシック"/>
              </a:rPr>
              <a:t>15kg</a:t>
            </a:r>
            <a:endParaRPr lang="ja-JP" altLang="en-US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3839689" y="2541320"/>
            <a:ext cx="1025537" cy="2404153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グループ化 10"/>
          <p:cNvGrpSpPr/>
          <p:nvPr/>
        </p:nvGrpSpPr>
        <p:grpSpPr>
          <a:xfrm>
            <a:off x="3839687" y="6108130"/>
            <a:ext cx="4592892" cy="146464"/>
            <a:chOff x="3705524" y="6130950"/>
            <a:chExt cx="2736304" cy="220000"/>
          </a:xfrm>
        </p:grpSpPr>
        <p:cxnSp>
          <p:nvCxnSpPr>
            <p:cNvPr id="62" name="直線矢印コネクタ 61"/>
            <p:cNvCxnSpPr/>
            <p:nvPr/>
          </p:nvCxnSpPr>
          <p:spPr>
            <a:xfrm>
              <a:off x="3705524" y="6130950"/>
              <a:ext cx="273630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82" name="直線矢印コネクタ 81"/>
            <p:cNvCxnSpPr/>
            <p:nvPr/>
          </p:nvCxnSpPr>
          <p:spPr>
            <a:xfrm>
              <a:off x="3740710" y="6350950"/>
              <a:ext cx="2665931" cy="0"/>
            </a:xfrm>
            <a:prstGeom prst="straightConnector1">
              <a:avLst/>
            </a:prstGeom>
            <a:ln w="38100"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テキスト ボックス 83"/>
          <p:cNvSpPr txBox="1"/>
          <p:nvPr/>
        </p:nvSpPr>
        <p:spPr>
          <a:xfrm>
            <a:off x="4695616" y="274640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6600"/>
                </a:solidFill>
                <a:latin typeface="Arial"/>
                <a:ea typeface="ＭＳ Ｐゴシック"/>
              </a:rPr>
              <a:t>暗号鍵供給</a:t>
            </a: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6616515" y="630539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006600"/>
                </a:solidFill>
                <a:latin typeface="Arial"/>
                <a:ea typeface="ＭＳ Ｐゴシック"/>
              </a:rPr>
              <a:t>暗号鍵供給</a:t>
            </a:r>
          </a:p>
        </p:txBody>
      </p:sp>
      <p:sp>
        <p:nvSpPr>
          <p:cNvPr id="2" name="角丸四角形吹き出し 1"/>
          <p:cNvSpPr/>
          <p:nvPr/>
        </p:nvSpPr>
        <p:spPr>
          <a:xfrm>
            <a:off x="2397606" y="4167782"/>
            <a:ext cx="815146" cy="477881"/>
          </a:xfrm>
          <a:prstGeom prst="wedgeRoundRectCallout">
            <a:avLst>
              <a:gd name="adj1" fmla="val 9322"/>
              <a:gd name="adj2" fmla="val 235327"/>
              <a:gd name="adj3" fmla="val 16667"/>
            </a:avLst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</a:rPr>
              <a:t>GRANG-Mini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角丸四角形吹き出し 31"/>
          <p:cNvSpPr/>
          <p:nvPr/>
        </p:nvSpPr>
        <p:spPr>
          <a:xfrm>
            <a:off x="2926030" y="3812117"/>
            <a:ext cx="877024" cy="313282"/>
          </a:xfrm>
          <a:prstGeom prst="wedgeRoundRectCallout">
            <a:avLst>
              <a:gd name="adj1" fmla="val 18276"/>
              <a:gd name="adj2" fmla="val 43849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</a:rPr>
              <a:t>microSD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角丸四角形吹き出し 32"/>
          <p:cNvSpPr/>
          <p:nvPr/>
        </p:nvSpPr>
        <p:spPr>
          <a:xfrm>
            <a:off x="490298" y="3179834"/>
            <a:ext cx="1335961" cy="648247"/>
          </a:xfrm>
          <a:prstGeom prst="wedgeRoundRectCallout">
            <a:avLst>
              <a:gd name="adj1" fmla="val 86048"/>
              <a:gd name="adj2" fmla="val 319464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dirty="0">
                <a:solidFill>
                  <a:schemeClr val="tx1"/>
                </a:solidFill>
              </a:rPr>
              <a:t>認証プログラムを搭載した</a:t>
            </a:r>
            <a:r>
              <a:rPr lang="en-US" altLang="ja-JP" sz="1200" dirty="0">
                <a:solidFill>
                  <a:schemeClr val="tx1"/>
                </a:solidFill>
              </a:rPr>
              <a:t>CPU</a:t>
            </a:r>
            <a:r>
              <a:rPr lang="ja-JP" altLang="en-US" sz="1200" dirty="0">
                <a:solidFill>
                  <a:schemeClr val="tx1"/>
                </a:solidFill>
              </a:rPr>
              <a:t>基板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9E9B217-FBFE-4569-BD1B-3C31E81D5D1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無人機／ドローン秘匿通信制御</a:t>
            </a:r>
          </a:p>
        </p:txBody>
      </p:sp>
    </p:spTree>
    <p:extLst>
      <p:ext uri="{BB962C8B-B14F-4D97-AF65-F5344CB8AC3E}">
        <p14:creationId xmlns:p14="http://schemas.microsoft.com/office/powerpoint/2010/main" val="349375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29698" r="1398" b="30014"/>
          <a:stretch/>
        </p:blipFill>
        <p:spPr>
          <a:xfrm>
            <a:off x="5245116" y="4214490"/>
            <a:ext cx="1803323" cy="746598"/>
          </a:xfrm>
          <a:prstGeom prst="rect">
            <a:avLst/>
          </a:prstGeom>
        </p:spPr>
      </p:pic>
      <p:sp>
        <p:nvSpPr>
          <p:cNvPr id="59" name="AutoShape 6"/>
          <p:cNvSpPr>
            <a:spLocks noChangeArrowheads="1"/>
          </p:cNvSpPr>
          <p:nvPr/>
        </p:nvSpPr>
        <p:spPr bwMode="auto">
          <a:xfrm rot="5400000">
            <a:off x="3780358" y="3406001"/>
            <a:ext cx="357188" cy="2433638"/>
          </a:xfrm>
          <a:prstGeom prst="upArrow">
            <a:avLst>
              <a:gd name="adj1" fmla="val 42231"/>
              <a:gd name="adj2" fmla="val 57511"/>
            </a:avLst>
          </a:prstGeom>
          <a:solidFill>
            <a:srgbClr val="FF00FF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defRPr/>
            </a:pPr>
            <a:endParaRPr kumimoji="0" lang="ja-JP" altLang="en-US" sz="2000" kern="0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96" y="4208370"/>
            <a:ext cx="905328" cy="732653"/>
          </a:xfrm>
          <a:prstGeom prst="rect">
            <a:avLst/>
          </a:prstGeom>
        </p:spPr>
      </p:pic>
      <p:sp>
        <p:nvSpPr>
          <p:cNvPr id="68" name="曲折矢印 67"/>
          <p:cNvSpPr/>
          <p:nvPr/>
        </p:nvSpPr>
        <p:spPr>
          <a:xfrm>
            <a:off x="2279576" y="3418777"/>
            <a:ext cx="2896196" cy="751940"/>
          </a:xfrm>
          <a:prstGeom prst="bentArrow">
            <a:avLst>
              <a:gd name="adj1" fmla="val 21905"/>
              <a:gd name="adj2" fmla="val 27078"/>
              <a:gd name="adj3" fmla="val 29447"/>
              <a:gd name="adj4" fmla="val 47419"/>
            </a:avLst>
          </a:pr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36000" rIns="36000" rtlCol="0" anchor="ctr">
            <a:noAutofit/>
          </a:bodyPr>
          <a:lstStyle/>
          <a:p>
            <a:pPr algn="ctr"/>
            <a:endParaRPr lang="ja-JP" altLang="en-US" sz="20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91"/>
          <p:cNvSpPr>
            <a:spLocks noChangeArrowheads="1"/>
          </p:cNvSpPr>
          <p:nvPr/>
        </p:nvSpPr>
        <p:spPr bwMode="auto">
          <a:xfrm>
            <a:off x="3021700" y="4314758"/>
            <a:ext cx="121058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暗号鍵</a:t>
            </a:r>
            <a:endParaRPr lang="en-US" altLang="ja-JP" dirty="0">
              <a:solidFill>
                <a:srgbClr val="000000"/>
              </a:solidFill>
              <a:ea typeface="ＭＳ Ｐゴシック"/>
              <a:cs typeface="Arial" pitchFamily="34" charset="0"/>
            </a:endParaRPr>
          </a:p>
          <a:p>
            <a:pPr algn="ctr"/>
            <a:r>
              <a:rPr lang="en-US" altLang="ja-JP" dirty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11101011</a:t>
            </a:r>
          </a:p>
        </p:txBody>
      </p:sp>
      <p:pic>
        <p:nvPicPr>
          <p:cNvPr id="70" name="Picture 8" descr="MCj043390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8616">
            <a:off x="4225121" y="4348384"/>
            <a:ext cx="596876" cy="59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正方形/長方形 70"/>
          <p:cNvSpPr/>
          <p:nvPr/>
        </p:nvSpPr>
        <p:spPr>
          <a:xfrm>
            <a:off x="1699810" y="4978534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prstClr val="black"/>
                </a:solidFill>
                <a:ea typeface="ＭＳ Ｐゴシック"/>
                <a:cs typeface="Arial" panose="020B0604020202020204" pitchFamily="34" charset="0"/>
              </a:rPr>
              <a:t>物理乱数</a:t>
            </a:r>
            <a:endParaRPr lang="en-US" altLang="ja-JP" sz="1600" dirty="0">
              <a:solidFill>
                <a:prstClr val="black"/>
              </a:solidFill>
              <a:ea typeface="ＭＳ Ｐゴシック"/>
              <a:cs typeface="Arial" panose="020B0604020202020204" pitchFamily="34" charset="0"/>
            </a:endParaRPr>
          </a:p>
          <a:p>
            <a:pPr algn="ctr"/>
            <a:r>
              <a:rPr lang="ja-JP" altLang="en-US" sz="1600" dirty="0">
                <a:solidFill>
                  <a:prstClr val="black"/>
                </a:solidFill>
                <a:ea typeface="ＭＳ Ｐゴシック"/>
                <a:cs typeface="Arial" panose="020B0604020202020204" pitchFamily="34" charset="0"/>
              </a:rPr>
              <a:t>生成器</a:t>
            </a:r>
          </a:p>
        </p:txBody>
      </p:sp>
      <p:sp>
        <p:nvSpPr>
          <p:cNvPr id="73" name="正方形/長方形 72"/>
          <p:cNvSpPr/>
          <p:nvPr/>
        </p:nvSpPr>
        <p:spPr>
          <a:xfrm>
            <a:off x="1806982" y="2570467"/>
            <a:ext cx="3208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ja-JP" dirty="0">
                <a:solidFill>
                  <a:prstClr val="black"/>
                </a:solidFill>
                <a:latin typeface="Arial"/>
                <a:ea typeface="ＭＳ Ｐゴシック"/>
              </a:rPr>
              <a:t>離陸前にドローンとコントローラ間</a:t>
            </a:r>
            <a:r>
              <a:rPr lang="ja-JP" altLang="en-US" dirty="0">
                <a:solidFill>
                  <a:prstClr val="black"/>
                </a:solidFill>
                <a:latin typeface="Arial"/>
                <a:ea typeface="ＭＳ Ｐゴシック"/>
              </a:rPr>
              <a:t>で</a:t>
            </a:r>
            <a:r>
              <a:rPr lang="ja-JP" altLang="ja-JP" dirty="0">
                <a:solidFill>
                  <a:prstClr val="black"/>
                </a:solidFill>
                <a:latin typeface="Arial"/>
                <a:ea typeface="ＭＳ Ｐゴシック"/>
              </a:rPr>
              <a:t>暗号鍵を共有</a:t>
            </a:r>
            <a:endParaRPr lang="ja-JP" altLang="en-US" dirty="0">
              <a:solidFill>
                <a:prstClr val="black"/>
              </a:solidFill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383775" y="4943858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コントローラ</a:t>
            </a:r>
            <a:endParaRPr lang="en-US" altLang="ja-JP" sz="20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82" name="正方形/長方形 91"/>
          <p:cNvSpPr>
            <a:spLocks noChangeArrowheads="1"/>
          </p:cNvSpPr>
          <p:nvPr/>
        </p:nvSpPr>
        <p:spPr bwMode="auto">
          <a:xfrm>
            <a:off x="3056420" y="3329128"/>
            <a:ext cx="121058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暗号鍵</a:t>
            </a:r>
            <a:endParaRPr lang="en-US" altLang="ja-JP" dirty="0">
              <a:solidFill>
                <a:srgbClr val="000000"/>
              </a:solidFill>
              <a:ea typeface="ＭＳ Ｐゴシック"/>
              <a:cs typeface="Arial" pitchFamily="34" charset="0"/>
            </a:endParaRPr>
          </a:p>
          <a:p>
            <a:pPr algn="ctr"/>
            <a:r>
              <a:rPr lang="en-US" altLang="ja-JP" dirty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11101011</a:t>
            </a:r>
          </a:p>
        </p:txBody>
      </p:sp>
      <p:pic>
        <p:nvPicPr>
          <p:cNvPr id="83" name="Picture 8" descr="MCj043390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8616">
            <a:off x="4289567" y="3353854"/>
            <a:ext cx="596876" cy="59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グループ化 102"/>
          <p:cNvGrpSpPr/>
          <p:nvPr/>
        </p:nvGrpSpPr>
        <p:grpSpPr>
          <a:xfrm>
            <a:off x="2586583" y="5530289"/>
            <a:ext cx="1113117" cy="1134799"/>
            <a:chOff x="3615204" y="11039"/>
            <a:chExt cx="1113117" cy="1134799"/>
          </a:xfrm>
        </p:grpSpPr>
        <p:grpSp>
          <p:nvGrpSpPr>
            <p:cNvPr id="104" name="Group 20"/>
            <p:cNvGrpSpPr>
              <a:grpSpLocks/>
            </p:cNvGrpSpPr>
            <p:nvPr/>
          </p:nvGrpSpPr>
          <p:grpSpPr bwMode="auto">
            <a:xfrm>
              <a:off x="3615204" y="11039"/>
              <a:ext cx="1113117" cy="1134799"/>
              <a:chOff x="467" y="2253"/>
              <a:chExt cx="361" cy="422"/>
            </a:xfrm>
          </p:grpSpPr>
          <p:sp>
            <p:nvSpPr>
              <p:cNvPr id="106" name="Freeform 21"/>
              <p:cNvSpPr>
                <a:spLocks/>
              </p:cNvSpPr>
              <p:nvPr/>
            </p:nvSpPr>
            <p:spPr bwMode="auto">
              <a:xfrm>
                <a:off x="467" y="2253"/>
                <a:ext cx="361" cy="422"/>
              </a:xfrm>
              <a:custGeom>
                <a:avLst/>
                <a:gdLst>
                  <a:gd name="T0" fmla="*/ 0 w 48"/>
                  <a:gd name="T1" fmla="*/ 2147483647 h 56"/>
                  <a:gd name="T2" fmla="*/ 1770738612 w 48"/>
                  <a:gd name="T3" fmla="*/ 2147483647 h 56"/>
                  <a:gd name="T4" fmla="*/ 2147483647 w 48"/>
                  <a:gd name="T5" fmla="*/ 2147483647 h 56"/>
                  <a:gd name="T6" fmla="*/ 2147483647 w 48"/>
                  <a:gd name="T7" fmla="*/ 1799551713 h 56"/>
                  <a:gd name="T8" fmla="*/ 2147483647 w 48"/>
                  <a:gd name="T9" fmla="*/ 0 h 56"/>
                  <a:gd name="T10" fmla="*/ 2147483647 w 48"/>
                  <a:gd name="T11" fmla="*/ 1799551713 h 56"/>
                  <a:gd name="T12" fmla="*/ 2147483647 w 48"/>
                  <a:gd name="T13" fmla="*/ 2147483647 h 56"/>
                  <a:gd name="T14" fmla="*/ 2147483647 w 48"/>
                  <a:gd name="T15" fmla="*/ 2147483647 h 56"/>
                  <a:gd name="T16" fmla="*/ 2147483647 w 48"/>
                  <a:gd name="T17" fmla="*/ 2147483647 h 56"/>
                  <a:gd name="T18" fmla="*/ 2147483647 w 48"/>
                  <a:gd name="T19" fmla="*/ 2147483647 h 56"/>
                  <a:gd name="T20" fmla="*/ 1770738612 w 48"/>
                  <a:gd name="T21" fmla="*/ 2147483647 h 56"/>
                  <a:gd name="T22" fmla="*/ 0 w 48"/>
                  <a:gd name="T23" fmla="*/ 2147483647 h 56"/>
                  <a:gd name="T24" fmla="*/ 0 w 48"/>
                  <a:gd name="T25" fmla="*/ 2147483647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8"/>
                  <a:gd name="T40" fmla="*/ 0 h 56"/>
                  <a:gd name="T41" fmla="*/ 48 w 48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8" h="56">
                    <a:moveTo>
                      <a:pt x="0" y="9"/>
                    </a:moveTo>
                    <a:cubicBezTo>
                      <a:pt x="0" y="8"/>
                      <a:pt x="2" y="6"/>
                      <a:pt x="3" y="6"/>
                    </a:cubicBezTo>
                    <a:lnTo>
                      <a:pt x="42" y="6"/>
                    </a:lnTo>
                    <a:lnTo>
                      <a:pt x="42" y="3"/>
                    </a:lnTo>
                    <a:cubicBezTo>
                      <a:pt x="42" y="2"/>
                      <a:pt x="43" y="0"/>
                      <a:pt x="45" y="0"/>
                    </a:cubicBezTo>
                    <a:cubicBezTo>
                      <a:pt x="47" y="0"/>
                      <a:pt x="48" y="2"/>
                      <a:pt x="48" y="3"/>
                    </a:cubicBezTo>
                    <a:lnTo>
                      <a:pt x="48" y="47"/>
                    </a:lnTo>
                    <a:cubicBezTo>
                      <a:pt x="48" y="49"/>
                      <a:pt x="47" y="50"/>
                      <a:pt x="45" y="50"/>
                    </a:cubicBezTo>
                    <a:lnTo>
                      <a:pt x="6" y="50"/>
                    </a:lnTo>
                    <a:lnTo>
                      <a:pt x="6" y="53"/>
                    </a:lnTo>
                    <a:cubicBezTo>
                      <a:pt x="6" y="55"/>
                      <a:pt x="5" y="56"/>
                      <a:pt x="3" y="56"/>
                    </a:cubicBezTo>
                    <a:cubicBezTo>
                      <a:pt x="2" y="56"/>
                      <a:pt x="0" y="55"/>
                      <a:pt x="0" y="53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22"/>
              <p:cNvSpPr>
                <a:spLocks/>
              </p:cNvSpPr>
              <p:nvPr/>
            </p:nvSpPr>
            <p:spPr bwMode="auto">
              <a:xfrm>
                <a:off x="489" y="2314"/>
                <a:ext cx="23" cy="30"/>
              </a:xfrm>
              <a:custGeom>
                <a:avLst/>
                <a:gdLst>
                  <a:gd name="T0" fmla="*/ 0 w 3"/>
                  <a:gd name="T1" fmla="*/ 2147483647 h 4"/>
                  <a:gd name="T2" fmla="*/ 2100126266 w 3"/>
                  <a:gd name="T3" fmla="*/ 600665234 h 4"/>
                  <a:gd name="T4" fmla="*/ 1373136609 w 3"/>
                  <a:gd name="T5" fmla="*/ 0 h 4"/>
                  <a:gd name="T6" fmla="*/ 0 w 3"/>
                  <a:gd name="T7" fmla="*/ 600665234 h 4"/>
                  <a:gd name="T8" fmla="*/ 0 w 3"/>
                  <a:gd name="T9" fmla="*/ 2147483647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4"/>
                  <a:gd name="T17" fmla="*/ 3 w 3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4">
                    <a:moveTo>
                      <a:pt x="0" y="4"/>
                    </a:moveTo>
                    <a:cubicBezTo>
                      <a:pt x="2" y="4"/>
                      <a:pt x="3" y="3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23"/>
              <p:cNvSpPr>
                <a:spLocks/>
              </p:cNvSpPr>
              <p:nvPr/>
            </p:nvSpPr>
            <p:spPr bwMode="auto">
              <a:xfrm>
                <a:off x="783" y="2253"/>
                <a:ext cx="45" cy="46"/>
              </a:xfrm>
              <a:custGeom>
                <a:avLst/>
                <a:gdLst>
                  <a:gd name="T0" fmla="*/ 0 w 6"/>
                  <a:gd name="T1" fmla="*/ 2100126266 h 6"/>
                  <a:gd name="T2" fmla="*/ 1732633849 w 6"/>
                  <a:gd name="T3" fmla="*/ 0 h 6"/>
                  <a:gd name="T4" fmla="*/ 2147483647 w 6"/>
                  <a:gd name="T5" fmla="*/ 2100126266 h 6"/>
                  <a:gd name="T6" fmla="*/ 1732633849 w 6"/>
                  <a:gd name="T7" fmla="*/ 2147483647 h 6"/>
                  <a:gd name="T8" fmla="*/ 1732633849 w 6"/>
                  <a:gd name="T9" fmla="*/ 2100126266 h 6"/>
                  <a:gd name="T10" fmla="*/ 1121263804 w 6"/>
                  <a:gd name="T11" fmla="*/ 2147483647 h 6"/>
                  <a:gd name="T12" fmla="*/ 0 w 6"/>
                  <a:gd name="T13" fmla="*/ 2100126266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6"/>
                  <a:gd name="T23" fmla="*/ 6 w 6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lnTo>
                      <a:pt x="3" y="3"/>
                    </a:lnTo>
                    <a:cubicBezTo>
                      <a:pt x="3" y="4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</a:path>
                </a:pathLst>
              </a:cu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reeform 24"/>
              <p:cNvSpPr>
                <a:spLocks/>
              </p:cNvSpPr>
              <p:nvPr/>
            </p:nvSpPr>
            <p:spPr bwMode="auto">
              <a:xfrm>
                <a:off x="467" y="2253"/>
                <a:ext cx="361" cy="422"/>
              </a:xfrm>
              <a:custGeom>
                <a:avLst/>
                <a:gdLst>
                  <a:gd name="T0" fmla="*/ 0 w 48"/>
                  <a:gd name="T1" fmla="*/ 2147483647 h 56"/>
                  <a:gd name="T2" fmla="*/ 1770738612 w 48"/>
                  <a:gd name="T3" fmla="*/ 2147483647 h 56"/>
                  <a:gd name="T4" fmla="*/ 2147483647 w 48"/>
                  <a:gd name="T5" fmla="*/ 2147483647 h 56"/>
                  <a:gd name="T6" fmla="*/ 2147483647 w 48"/>
                  <a:gd name="T7" fmla="*/ 1799551713 h 56"/>
                  <a:gd name="T8" fmla="*/ 2147483647 w 48"/>
                  <a:gd name="T9" fmla="*/ 0 h 56"/>
                  <a:gd name="T10" fmla="*/ 2147483647 w 48"/>
                  <a:gd name="T11" fmla="*/ 1799551713 h 56"/>
                  <a:gd name="T12" fmla="*/ 2147483647 w 48"/>
                  <a:gd name="T13" fmla="*/ 2147483647 h 56"/>
                  <a:gd name="T14" fmla="*/ 2147483647 w 48"/>
                  <a:gd name="T15" fmla="*/ 2147483647 h 56"/>
                  <a:gd name="T16" fmla="*/ 2147483647 w 48"/>
                  <a:gd name="T17" fmla="*/ 2147483647 h 56"/>
                  <a:gd name="T18" fmla="*/ 2147483647 w 48"/>
                  <a:gd name="T19" fmla="*/ 2147483647 h 56"/>
                  <a:gd name="T20" fmla="*/ 1770738612 w 48"/>
                  <a:gd name="T21" fmla="*/ 2147483647 h 56"/>
                  <a:gd name="T22" fmla="*/ 0 w 48"/>
                  <a:gd name="T23" fmla="*/ 2147483647 h 56"/>
                  <a:gd name="T24" fmla="*/ 0 w 48"/>
                  <a:gd name="T25" fmla="*/ 2147483647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8"/>
                  <a:gd name="T40" fmla="*/ 0 h 56"/>
                  <a:gd name="T41" fmla="*/ 48 w 48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8" h="56">
                    <a:moveTo>
                      <a:pt x="0" y="9"/>
                    </a:moveTo>
                    <a:cubicBezTo>
                      <a:pt x="0" y="8"/>
                      <a:pt x="2" y="6"/>
                      <a:pt x="3" y="6"/>
                    </a:cubicBezTo>
                    <a:lnTo>
                      <a:pt x="42" y="6"/>
                    </a:lnTo>
                    <a:lnTo>
                      <a:pt x="42" y="3"/>
                    </a:lnTo>
                    <a:cubicBezTo>
                      <a:pt x="42" y="2"/>
                      <a:pt x="43" y="0"/>
                      <a:pt x="45" y="0"/>
                    </a:cubicBezTo>
                    <a:cubicBezTo>
                      <a:pt x="47" y="0"/>
                      <a:pt x="48" y="2"/>
                      <a:pt x="48" y="3"/>
                    </a:cubicBezTo>
                    <a:lnTo>
                      <a:pt x="48" y="47"/>
                    </a:lnTo>
                    <a:cubicBezTo>
                      <a:pt x="48" y="49"/>
                      <a:pt x="47" y="50"/>
                      <a:pt x="45" y="50"/>
                    </a:cubicBezTo>
                    <a:lnTo>
                      <a:pt x="6" y="50"/>
                    </a:lnTo>
                    <a:lnTo>
                      <a:pt x="6" y="53"/>
                    </a:lnTo>
                    <a:cubicBezTo>
                      <a:pt x="6" y="55"/>
                      <a:pt x="5" y="56"/>
                      <a:pt x="3" y="56"/>
                    </a:cubicBezTo>
                    <a:cubicBezTo>
                      <a:pt x="2" y="56"/>
                      <a:pt x="0" y="55"/>
                      <a:pt x="0" y="53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99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25"/>
              <p:cNvSpPr>
                <a:spLocks/>
              </p:cNvSpPr>
              <p:nvPr/>
            </p:nvSpPr>
            <p:spPr bwMode="auto">
              <a:xfrm>
                <a:off x="467" y="2314"/>
                <a:ext cx="45" cy="30"/>
              </a:xfrm>
              <a:custGeom>
                <a:avLst/>
                <a:gdLst>
                  <a:gd name="T0" fmla="*/ 0 w 6"/>
                  <a:gd name="T1" fmla="*/ 600665234 h 4"/>
                  <a:gd name="T2" fmla="*/ 1732633849 w 6"/>
                  <a:gd name="T3" fmla="*/ 2147483647 h 4"/>
                  <a:gd name="T4" fmla="*/ 2147483647 w 6"/>
                  <a:gd name="T5" fmla="*/ 600665234 h 4"/>
                  <a:gd name="T6" fmla="*/ 2147483647 w 6"/>
                  <a:gd name="T7" fmla="*/ 0 h 4"/>
                  <a:gd name="T8" fmla="*/ 1732633849 w 6"/>
                  <a:gd name="T9" fmla="*/ 600665234 h 4"/>
                  <a:gd name="T10" fmla="*/ 1732633849 w 6"/>
                  <a:gd name="T11" fmla="*/ 2147483647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4"/>
                  <a:gd name="T20" fmla="*/ 6 w 6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4">
                    <a:moveTo>
                      <a:pt x="0" y="1"/>
                    </a:moveTo>
                    <a:cubicBezTo>
                      <a:pt x="0" y="3"/>
                      <a:pt x="2" y="4"/>
                      <a:pt x="3" y="4"/>
                    </a:cubicBezTo>
                    <a:cubicBezTo>
                      <a:pt x="5" y="4"/>
                      <a:pt x="6" y="3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1"/>
                    </a:cubicBezTo>
                    <a:lnTo>
                      <a:pt x="3" y="4"/>
                    </a:lnTo>
                  </a:path>
                </a:pathLst>
              </a:custGeom>
              <a:solidFill>
                <a:srgbClr val="99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Line 26"/>
              <p:cNvSpPr>
                <a:spLocks noChangeShapeType="1"/>
              </p:cNvSpPr>
              <p:nvPr/>
            </p:nvSpPr>
            <p:spPr bwMode="auto">
              <a:xfrm>
                <a:off x="512" y="2321"/>
                <a:ext cx="1" cy="3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endParaRPr kumimoji="0" lang="ja-JP" altLang="en-US" kern="0">
                  <a:solidFill>
                    <a:srgbClr val="000000"/>
                  </a:solidFill>
                  <a:latin typeface="Arial"/>
                  <a:ea typeface="HGP創英角ｺﾞｼｯｸUB" pitchFamily="50" charset="-128"/>
                </a:endParaRPr>
              </a:p>
            </p:txBody>
          </p:sp>
          <p:sp>
            <p:nvSpPr>
              <p:cNvPr id="123" name="Freeform 27"/>
              <p:cNvSpPr>
                <a:spLocks/>
              </p:cNvSpPr>
              <p:nvPr/>
            </p:nvSpPr>
            <p:spPr bwMode="auto">
              <a:xfrm>
                <a:off x="783" y="2276"/>
                <a:ext cx="45" cy="23"/>
              </a:xfrm>
              <a:custGeom>
                <a:avLst/>
                <a:gdLst>
                  <a:gd name="T0" fmla="*/ 2147483647 w 6"/>
                  <a:gd name="T1" fmla="*/ 0 h 3"/>
                  <a:gd name="T2" fmla="*/ 1732633849 w 6"/>
                  <a:gd name="T3" fmla="*/ 2100126266 h 3"/>
                  <a:gd name="T4" fmla="*/ 0 w 6"/>
                  <a:gd name="T5" fmla="*/ 2100126266 h 3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3"/>
                  <a:gd name="T11" fmla="*/ 6 w 6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3">
                    <a:moveTo>
                      <a:pt x="6" y="0"/>
                    </a:moveTo>
                    <a:cubicBezTo>
                      <a:pt x="6" y="2"/>
                      <a:pt x="5" y="3"/>
                      <a:pt x="3" y="3"/>
                    </a:cubicBezTo>
                    <a:lnTo>
                      <a:pt x="0" y="3"/>
                    </a:lnTo>
                  </a:path>
                </a:pathLst>
              </a:custGeom>
              <a:solidFill>
                <a:srgbClr val="99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Freeform 28"/>
              <p:cNvSpPr>
                <a:spLocks/>
              </p:cNvSpPr>
              <p:nvPr/>
            </p:nvSpPr>
            <p:spPr bwMode="auto">
              <a:xfrm>
                <a:off x="783" y="2276"/>
                <a:ext cx="23" cy="23"/>
              </a:xfrm>
              <a:custGeom>
                <a:avLst/>
                <a:gdLst>
                  <a:gd name="T0" fmla="*/ 0 w 3"/>
                  <a:gd name="T1" fmla="*/ 0 h 3"/>
                  <a:gd name="T2" fmla="*/ 1373136609 w 3"/>
                  <a:gd name="T3" fmla="*/ 1373136609 h 3"/>
                  <a:gd name="T4" fmla="*/ 2100126266 w 3"/>
                  <a:gd name="T5" fmla="*/ 0 h 3"/>
                  <a:gd name="T6" fmla="*/ 2100126266 w 3"/>
                  <a:gd name="T7" fmla="*/ 2100126266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lnTo>
                      <a:pt x="3" y="3"/>
                    </a:lnTo>
                  </a:path>
                </a:pathLst>
              </a:custGeom>
              <a:solidFill>
                <a:srgbClr val="99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HGP創英角ｺﾞｼｯｸUB" pitchFamily="50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ja-JP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5" name="正方形/長方形 104"/>
            <p:cNvSpPr/>
            <p:nvPr/>
          </p:nvSpPr>
          <p:spPr>
            <a:xfrm>
              <a:off x="3732876" y="138030"/>
              <a:ext cx="99544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kern="0" dirty="0">
                  <a:solidFill>
                    <a:srgbClr val="000000"/>
                  </a:solidFill>
                  <a:latin typeface="Arial"/>
                  <a:ea typeface="ＭＳ Ｐゴシック"/>
                </a:rPr>
                <a:t>10110011001110…</a:t>
              </a:r>
            </a:p>
          </p:txBody>
        </p:sp>
      </p:grpSp>
      <p:sp>
        <p:nvSpPr>
          <p:cNvPr id="127" name="テキスト ボックス 126"/>
          <p:cNvSpPr txBox="1"/>
          <p:nvPr/>
        </p:nvSpPr>
        <p:spPr>
          <a:xfrm>
            <a:off x="2718069" y="5188736"/>
            <a:ext cx="18769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008000"/>
                </a:solidFill>
                <a:latin typeface="Arial"/>
                <a:ea typeface="ＭＳ Ｐゴシック"/>
              </a:rPr>
              <a:t>真性乱数を生成</a:t>
            </a:r>
          </a:p>
        </p:txBody>
      </p:sp>
      <p:sp>
        <p:nvSpPr>
          <p:cNvPr id="129" name="フリーフォーム 128"/>
          <p:cNvSpPr/>
          <p:nvPr/>
        </p:nvSpPr>
        <p:spPr>
          <a:xfrm>
            <a:off x="2557469" y="5297801"/>
            <a:ext cx="300819" cy="415347"/>
          </a:xfrm>
          <a:custGeom>
            <a:avLst/>
            <a:gdLst>
              <a:gd name="connsiteX0" fmla="*/ 0 w 230659"/>
              <a:gd name="connsiteY0" fmla="*/ 0 h 502508"/>
              <a:gd name="connsiteX1" fmla="*/ 181232 w 230659"/>
              <a:gd name="connsiteY1" fmla="*/ 238897 h 502508"/>
              <a:gd name="connsiteX2" fmla="*/ 230659 w 230659"/>
              <a:gd name="connsiteY2" fmla="*/ 502508 h 5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659" h="502508">
                <a:moveTo>
                  <a:pt x="0" y="0"/>
                </a:moveTo>
                <a:cubicBezTo>
                  <a:pt x="71394" y="77573"/>
                  <a:pt x="142789" y="155146"/>
                  <a:pt x="181232" y="238897"/>
                </a:cubicBezTo>
                <a:cubicBezTo>
                  <a:pt x="219675" y="322648"/>
                  <a:pt x="225167" y="412578"/>
                  <a:pt x="230659" y="502508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 w="lg" len="lg"/>
          </a:ln>
        </p:spPr>
        <p:txBody>
          <a:bodyPr rtlCol="0" anchor="ctr"/>
          <a:lstStyle/>
          <a:p>
            <a:pPr algn="ctr"/>
            <a:endParaRPr lang="ja-JP" altLang="en-US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130" name="フリーフォーム 129"/>
          <p:cNvSpPr/>
          <p:nvPr/>
        </p:nvSpPr>
        <p:spPr>
          <a:xfrm>
            <a:off x="3699700" y="4941022"/>
            <a:ext cx="888305" cy="1338942"/>
          </a:xfrm>
          <a:custGeom>
            <a:avLst/>
            <a:gdLst>
              <a:gd name="connsiteX0" fmla="*/ 0 w 555142"/>
              <a:gd name="connsiteY0" fmla="*/ 576648 h 576648"/>
              <a:gd name="connsiteX1" fmla="*/ 518984 w 555142"/>
              <a:gd name="connsiteY1" fmla="*/ 411891 h 576648"/>
              <a:gd name="connsiteX2" fmla="*/ 469557 w 555142"/>
              <a:gd name="connsiteY2" fmla="*/ 0 h 576648"/>
              <a:gd name="connsiteX0" fmla="*/ 0 w 594671"/>
              <a:gd name="connsiteY0" fmla="*/ 576648 h 576648"/>
              <a:gd name="connsiteX1" fmla="*/ 518984 w 594671"/>
              <a:gd name="connsiteY1" fmla="*/ 411891 h 576648"/>
              <a:gd name="connsiteX2" fmla="*/ 551800 w 594671"/>
              <a:gd name="connsiteY2" fmla="*/ 0 h 57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671" h="576648">
                <a:moveTo>
                  <a:pt x="0" y="576648"/>
                </a:moveTo>
                <a:cubicBezTo>
                  <a:pt x="220362" y="542323"/>
                  <a:pt x="427017" y="507999"/>
                  <a:pt x="518984" y="411891"/>
                </a:cubicBezTo>
                <a:cubicBezTo>
                  <a:pt x="610951" y="315783"/>
                  <a:pt x="615643" y="157891"/>
                  <a:pt x="551800" y="0"/>
                </a:cubicBezTo>
              </a:path>
            </a:pathLst>
          </a:custGeom>
          <a:noFill/>
          <a:ln w="31750">
            <a:solidFill>
              <a:srgbClr val="FF0000"/>
            </a:solidFill>
            <a:headEnd w="lg" len="lg"/>
            <a:tailEnd type="triangle" w="lg" len="lg"/>
          </a:ln>
        </p:spPr>
        <p:txBody>
          <a:bodyPr rtlCol="0" anchor="ctr"/>
          <a:lstStyle/>
          <a:p>
            <a:pPr algn="ctr"/>
            <a:endParaRPr lang="ja-JP" altLang="en-US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22030" r="10633" b="14795"/>
          <a:stretch/>
        </p:blipFill>
        <p:spPr>
          <a:xfrm>
            <a:off x="5159896" y="2918422"/>
            <a:ext cx="2119222" cy="1171706"/>
          </a:xfrm>
          <a:prstGeom prst="rect">
            <a:avLst/>
          </a:prstGeom>
        </p:spPr>
      </p:pic>
      <p:sp>
        <p:nvSpPr>
          <p:cNvPr id="77" name="テキスト ボックス 76"/>
          <p:cNvSpPr txBox="1"/>
          <p:nvPr/>
        </p:nvSpPr>
        <p:spPr>
          <a:xfrm>
            <a:off x="5648730" y="2446903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ドローン</a:t>
            </a:r>
          </a:p>
        </p:txBody>
      </p:sp>
      <p:sp>
        <p:nvSpPr>
          <p:cNvPr id="145" name="正方形/長方形 144"/>
          <p:cNvSpPr/>
          <p:nvPr/>
        </p:nvSpPr>
        <p:spPr>
          <a:xfrm>
            <a:off x="6219508" y="977066"/>
            <a:ext cx="2933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ja-JP" sz="2000" dirty="0">
                <a:solidFill>
                  <a:srgbClr val="ED7D31">
                    <a:lumMod val="50000"/>
                  </a:srgbClr>
                </a:solidFill>
                <a:latin typeface="Arial"/>
                <a:ea typeface="ＭＳ Ｐゴシック"/>
              </a:rPr>
              <a:t>暗号鍵を</a:t>
            </a:r>
            <a:r>
              <a:rPr lang="ja-JP" altLang="en-US" sz="2000" dirty="0">
                <a:solidFill>
                  <a:srgbClr val="ED7D31">
                    <a:lumMod val="50000"/>
                  </a:srgbClr>
                </a:solidFill>
                <a:latin typeface="Arial"/>
                <a:ea typeface="ＭＳ Ｐゴシック"/>
              </a:rPr>
              <a:t>積んでから</a:t>
            </a:r>
            <a:r>
              <a:rPr lang="ja-JP" altLang="ja-JP" sz="2000" dirty="0">
                <a:solidFill>
                  <a:srgbClr val="ED7D31">
                    <a:lumMod val="50000"/>
                  </a:srgbClr>
                </a:solidFill>
                <a:latin typeface="Arial"/>
                <a:ea typeface="ＭＳ Ｐゴシック"/>
              </a:rPr>
              <a:t>離陸</a:t>
            </a:r>
            <a:endParaRPr lang="ja-JP" altLang="en-US" sz="2000" dirty="0">
              <a:solidFill>
                <a:srgbClr val="ED7D31">
                  <a:lumMod val="50000"/>
                </a:srgbClr>
              </a:solidFill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47" name="フリーフォーム 146"/>
          <p:cNvSpPr/>
          <p:nvPr/>
        </p:nvSpPr>
        <p:spPr>
          <a:xfrm rot="20467488" flipV="1">
            <a:off x="6942651" y="1649114"/>
            <a:ext cx="2680599" cy="1031635"/>
          </a:xfrm>
          <a:custGeom>
            <a:avLst/>
            <a:gdLst>
              <a:gd name="connsiteX0" fmla="*/ 0 w 2496065"/>
              <a:gd name="connsiteY0" fmla="*/ 0 h 2413686"/>
              <a:gd name="connsiteX1" fmla="*/ 469557 w 2496065"/>
              <a:gd name="connsiteY1" fmla="*/ 107092 h 2413686"/>
              <a:gd name="connsiteX2" fmla="*/ 790833 w 2496065"/>
              <a:gd name="connsiteY2" fmla="*/ 576648 h 2413686"/>
              <a:gd name="connsiteX3" fmla="*/ 1260389 w 2496065"/>
              <a:gd name="connsiteY3" fmla="*/ 840259 h 2413686"/>
              <a:gd name="connsiteX4" fmla="*/ 1548714 w 2496065"/>
              <a:gd name="connsiteY4" fmla="*/ 1441621 h 2413686"/>
              <a:gd name="connsiteX5" fmla="*/ 1894703 w 2496065"/>
              <a:gd name="connsiteY5" fmla="*/ 1664043 h 2413686"/>
              <a:gd name="connsiteX6" fmla="*/ 2174789 w 2496065"/>
              <a:gd name="connsiteY6" fmla="*/ 2207740 h 2413686"/>
              <a:gd name="connsiteX7" fmla="*/ 2496065 w 2496065"/>
              <a:gd name="connsiteY7" fmla="*/ 2413686 h 241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6065" h="2413686">
                <a:moveTo>
                  <a:pt x="0" y="0"/>
                </a:moveTo>
                <a:cubicBezTo>
                  <a:pt x="168875" y="5492"/>
                  <a:pt x="337751" y="10984"/>
                  <a:pt x="469557" y="107092"/>
                </a:cubicBezTo>
                <a:cubicBezTo>
                  <a:pt x="601363" y="203200"/>
                  <a:pt x="659028" y="454454"/>
                  <a:pt x="790833" y="576648"/>
                </a:cubicBezTo>
                <a:cubicBezTo>
                  <a:pt x="922638" y="698842"/>
                  <a:pt x="1134076" y="696097"/>
                  <a:pt x="1260389" y="840259"/>
                </a:cubicBezTo>
                <a:cubicBezTo>
                  <a:pt x="1386702" y="984421"/>
                  <a:pt x="1442995" y="1304324"/>
                  <a:pt x="1548714" y="1441621"/>
                </a:cubicBezTo>
                <a:cubicBezTo>
                  <a:pt x="1654433" y="1578918"/>
                  <a:pt x="1790357" y="1536357"/>
                  <a:pt x="1894703" y="1664043"/>
                </a:cubicBezTo>
                <a:cubicBezTo>
                  <a:pt x="1999049" y="1791729"/>
                  <a:pt x="2074562" y="2082800"/>
                  <a:pt x="2174789" y="2207740"/>
                </a:cubicBezTo>
                <a:cubicBezTo>
                  <a:pt x="2275016" y="2332680"/>
                  <a:pt x="2385540" y="2373183"/>
                  <a:pt x="2496065" y="2413686"/>
                </a:cubicBezTo>
              </a:path>
            </a:pathLst>
          </a:custGeom>
          <a:noFill/>
          <a:ln w="38100" cap="flat" cmpd="sng" algn="ctr">
            <a:solidFill>
              <a:srgbClr val="F79646">
                <a:lumMod val="75000"/>
              </a:srgbClr>
            </a:solidFill>
            <a:prstDash val="sysDot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0" lang="ja-JP" altLang="en-US" kern="0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pic>
        <p:nvPicPr>
          <p:cNvPr id="148" name="図 1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22030" r="10633" b="14795"/>
          <a:stretch/>
        </p:blipFill>
        <p:spPr>
          <a:xfrm>
            <a:off x="9406704" y="701508"/>
            <a:ext cx="1407727" cy="778325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1487" y="1553099"/>
            <a:ext cx="2741840" cy="2718203"/>
          </a:xfrm>
          <a:prstGeom prst="rect">
            <a:avLst/>
          </a:prstGeom>
        </p:spPr>
      </p:pic>
      <p:pic>
        <p:nvPicPr>
          <p:cNvPr id="40" name="Picture 17" descr="j0087278"/>
          <p:cNvPicPr>
            <a:picLocks noChangeAspect="1" noChangeArrowheads="1"/>
          </p:cNvPicPr>
          <p:nvPr/>
        </p:nvPicPr>
        <p:blipFill>
          <a:blip r:embed="rId8" cstate="print">
            <a:lum bright="9000" contrast="55000"/>
          </a:blip>
          <a:srcRect/>
          <a:stretch>
            <a:fillRect/>
          </a:stretch>
        </p:blipFill>
        <p:spPr bwMode="auto">
          <a:xfrm flipH="1">
            <a:off x="9438513" y="4432930"/>
            <a:ext cx="775237" cy="1156311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41" name="グループ化 225"/>
          <p:cNvGrpSpPr>
            <a:grpSpLocks noChangeAspect="1"/>
          </p:cNvGrpSpPr>
          <p:nvPr/>
        </p:nvGrpSpPr>
        <p:grpSpPr>
          <a:xfrm rot="5400000" flipH="1">
            <a:off x="9587042" y="4412439"/>
            <a:ext cx="678484" cy="1268424"/>
            <a:chOff x="3719937" y="1182684"/>
            <a:chExt cx="125468" cy="201123"/>
          </a:xfrm>
        </p:grpSpPr>
        <p:sp>
          <p:nvSpPr>
            <p:cNvPr id="52" name="Line 85"/>
            <p:cNvSpPr>
              <a:spLocks noChangeAspect="1" noChangeShapeType="1"/>
            </p:cNvSpPr>
            <p:nvPr/>
          </p:nvSpPr>
          <p:spPr bwMode="auto">
            <a:xfrm flipH="1">
              <a:off x="3719992" y="1183782"/>
              <a:ext cx="125413" cy="200025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53" name="Line 85"/>
            <p:cNvSpPr>
              <a:spLocks noChangeAspect="1" noChangeShapeType="1"/>
            </p:cNvSpPr>
            <p:nvPr/>
          </p:nvSpPr>
          <p:spPr bwMode="auto">
            <a:xfrm>
              <a:off x="3719937" y="1182684"/>
              <a:ext cx="125413" cy="200025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42" name="Group 924"/>
          <p:cNvGrpSpPr>
            <a:grpSpLocks/>
          </p:cNvGrpSpPr>
          <p:nvPr/>
        </p:nvGrpSpPr>
        <p:grpSpPr bwMode="auto">
          <a:xfrm flipH="1">
            <a:off x="8940208" y="3838078"/>
            <a:ext cx="684184" cy="671043"/>
            <a:chOff x="1066" y="2132"/>
            <a:chExt cx="479" cy="488"/>
          </a:xfrm>
        </p:grpSpPr>
        <p:sp>
          <p:nvSpPr>
            <p:cNvPr id="43" name="AutoShape 925"/>
            <p:cNvSpPr>
              <a:spLocks noChangeArrowheads="1"/>
            </p:cNvSpPr>
            <p:nvPr/>
          </p:nvSpPr>
          <p:spPr bwMode="auto">
            <a:xfrm>
              <a:off x="1066" y="2132"/>
              <a:ext cx="479" cy="488"/>
            </a:xfrm>
            <a:prstGeom prst="irregularSeal1">
              <a:avLst/>
            </a:prstGeom>
            <a:gradFill rotWithShape="1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1350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grpSp>
          <p:nvGrpSpPr>
            <p:cNvPr id="44" name="Group 926"/>
            <p:cNvGrpSpPr>
              <a:grpSpLocks/>
            </p:cNvGrpSpPr>
            <p:nvPr/>
          </p:nvGrpSpPr>
          <p:grpSpPr bwMode="auto">
            <a:xfrm>
              <a:off x="1193" y="2251"/>
              <a:ext cx="218" cy="218"/>
              <a:chOff x="1621" y="3085"/>
              <a:chExt cx="1162" cy="1162"/>
            </a:xfrm>
          </p:grpSpPr>
          <p:sp>
            <p:nvSpPr>
              <p:cNvPr id="45" name="AutoShape 927"/>
              <p:cNvSpPr>
                <a:spLocks noChangeAspect="1" noChangeArrowheads="1" noTextEdit="1"/>
              </p:cNvSpPr>
              <p:nvPr/>
            </p:nvSpPr>
            <p:spPr bwMode="auto">
              <a:xfrm>
                <a:off x="1621" y="3085"/>
                <a:ext cx="1162" cy="1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6" name="Freeform 928"/>
              <p:cNvSpPr>
                <a:spLocks/>
              </p:cNvSpPr>
              <p:nvPr/>
            </p:nvSpPr>
            <p:spPr bwMode="auto">
              <a:xfrm>
                <a:off x="1668" y="3132"/>
                <a:ext cx="1061" cy="1061"/>
              </a:xfrm>
              <a:custGeom>
                <a:avLst/>
                <a:gdLst/>
                <a:ahLst/>
                <a:cxnLst>
                  <a:cxn ang="0">
                    <a:pos x="557" y="1057"/>
                  </a:cxn>
                  <a:cxn ang="0">
                    <a:pos x="611" y="1054"/>
                  </a:cxn>
                  <a:cxn ang="0">
                    <a:pos x="662" y="1043"/>
                  </a:cxn>
                  <a:cxn ang="0">
                    <a:pos x="712" y="1029"/>
                  </a:cxn>
                  <a:cxn ang="0">
                    <a:pos x="759" y="1007"/>
                  </a:cxn>
                  <a:cxn ang="0">
                    <a:pos x="806" y="982"/>
                  </a:cxn>
                  <a:cxn ang="0">
                    <a:pos x="849" y="957"/>
                  </a:cxn>
                  <a:cxn ang="0">
                    <a:pos x="888" y="921"/>
                  </a:cxn>
                  <a:cxn ang="0">
                    <a:pos x="921" y="885"/>
                  </a:cxn>
                  <a:cxn ang="0">
                    <a:pos x="971" y="827"/>
                  </a:cxn>
                  <a:cxn ang="0">
                    <a:pos x="996" y="780"/>
                  </a:cxn>
                  <a:cxn ang="0">
                    <a:pos x="1018" y="737"/>
                  </a:cxn>
                  <a:cxn ang="0">
                    <a:pos x="1036" y="687"/>
                  </a:cxn>
                  <a:cxn ang="0">
                    <a:pos x="1050" y="637"/>
                  </a:cxn>
                  <a:cxn ang="0">
                    <a:pos x="1057" y="583"/>
                  </a:cxn>
                  <a:cxn ang="0">
                    <a:pos x="1061" y="529"/>
                  </a:cxn>
                  <a:cxn ang="0">
                    <a:pos x="1057" y="475"/>
                  </a:cxn>
                  <a:cxn ang="0">
                    <a:pos x="1050" y="424"/>
                  </a:cxn>
                  <a:cxn ang="0">
                    <a:pos x="1036" y="370"/>
                  </a:cxn>
                  <a:cxn ang="0">
                    <a:pos x="1018" y="324"/>
                  </a:cxn>
                  <a:cxn ang="0">
                    <a:pos x="996" y="277"/>
                  </a:cxn>
                  <a:cxn ang="0">
                    <a:pos x="971" y="234"/>
                  </a:cxn>
                  <a:cxn ang="0">
                    <a:pos x="939" y="190"/>
                  </a:cxn>
                  <a:cxn ang="0">
                    <a:pos x="906" y="154"/>
                  </a:cxn>
                  <a:cxn ang="0">
                    <a:pos x="867" y="122"/>
                  </a:cxn>
                  <a:cxn ang="0">
                    <a:pos x="827" y="90"/>
                  </a:cxn>
                  <a:cxn ang="0">
                    <a:pos x="784" y="65"/>
                  </a:cxn>
                  <a:cxn ang="0">
                    <a:pos x="737" y="39"/>
                  </a:cxn>
                  <a:cxn ang="0">
                    <a:pos x="687" y="21"/>
                  </a:cxn>
                  <a:cxn ang="0">
                    <a:pos x="637" y="11"/>
                  </a:cxn>
                  <a:cxn ang="0">
                    <a:pos x="583" y="3"/>
                  </a:cxn>
                  <a:cxn ang="0">
                    <a:pos x="503" y="0"/>
                  </a:cxn>
                  <a:cxn ang="0">
                    <a:pos x="449" y="7"/>
                  </a:cxn>
                  <a:cxn ang="0">
                    <a:pos x="395" y="14"/>
                  </a:cxn>
                  <a:cxn ang="0">
                    <a:pos x="345" y="29"/>
                  </a:cxn>
                  <a:cxn ang="0">
                    <a:pos x="298" y="50"/>
                  </a:cxn>
                  <a:cxn ang="0">
                    <a:pos x="255" y="75"/>
                  </a:cxn>
                  <a:cxn ang="0">
                    <a:pos x="212" y="104"/>
                  </a:cxn>
                  <a:cxn ang="0">
                    <a:pos x="172" y="136"/>
                  </a:cxn>
                  <a:cxn ang="0">
                    <a:pos x="104" y="212"/>
                  </a:cxn>
                  <a:cxn ang="0">
                    <a:pos x="75" y="255"/>
                  </a:cxn>
                  <a:cxn ang="0">
                    <a:pos x="50" y="298"/>
                  </a:cxn>
                  <a:cxn ang="0">
                    <a:pos x="32" y="349"/>
                  </a:cxn>
                  <a:cxn ang="0">
                    <a:pos x="14" y="399"/>
                  </a:cxn>
                  <a:cxn ang="0">
                    <a:pos x="7" y="449"/>
                  </a:cxn>
                  <a:cxn ang="0">
                    <a:pos x="0" y="503"/>
                  </a:cxn>
                  <a:cxn ang="0">
                    <a:pos x="3" y="583"/>
                  </a:cxn>
                  <a:cxn ang="0">
                    <a:pos x="11" y="637"/>
                  </a:cxn>
                  <a:cxn ang="0">
                    <a:pos x="21" y="687"/>
                  </a:cxn>
                  <a:cxn ang="0">
                    <a:pos x="39" y="737"/>
                  </a:cxn>
                  <a:cxn ang="0">
                    <a:pos x="65" y="780"/>
                  </a:cxn>
                  <a:cxn ang="0">
                    <a:pos x="90" y="827"/>
                  </a:cxn>
                  <a:cxn ang="0">
                    <a:pos x="118" y="867"/>
                  </a:cxn>
                  <a:cxn ang="0">
                    <a:pos x="212" y="957"/>
                  </a:cxn>
                  <a:cxn ang="0">
                    <a:pos x="255" y="982"/>
                  </a:cxn>
                  <a:cxn ang="0">
                    <a:pos x="298" y="1007"/>
                  </a:cxn>
                  <a:cxn ang="0">
                    <a:pos x="345" y="1029"/>
                  </a:cxn>
                  <a:cxn ang="0">
                    <a:pos x="395" y="1043"/>
                  </a:cxn>
                  <a:cxn ang="0">
                    <a:pos x="449" y="1054"/>
                  </a:cxn>
                  <a:cxn ang="0">
                    <a:pos x="503" y="1057"/>
                  </a:cxn>
                </a:cxnLst>
                <a:rect l="0" t="0" r="r" b="b"/>
                <a:pathLst>
                  <a:path w="1061" h="1061">
                    <a:moveTo>
                      <a:pt x="529" y="1061"/>
                    </a:moveTo>
                    <a:lnTo>
                      <a:pt x="557" y="1057"/>
                    </a:lnTo>
                    <a:lnTo>
                      <a:pt x="583" y="1057"/>
                    </a:lnTo>
                    <a:lnTo>
                      <a:pt x="611" y="1054"/>
                    </a:lnTo>
                    <a:lnTo>
                      <a:pt x="637" y="1050"/>
                    </a:lnTo>
                    <a:lnTo>
                      <a:pt x="662" y="1043"/>
                    </a:lnTo>
                    <a:lnTo>
                      <a:pt x="687" y="1036"/>
                    </a:lnTo>
                    <a:lnTo>
                      <a:pt x="712" y="1029"/>
                    </a:lnTo>
                    <a:lnTo>
                      <a:pt x="737" y="1018"/>
                    </a:lnTo>
                    <a:lnTo>
                      <a:pt x="759" y="1007"/>
                    </a:lnTo>
                    <a:lnTo>
                      <a:pt x="784" y="996"/>
                    </a:lnTo>
                    <a:lnTo>
                      <a:pt x="806" y="982"/>
                    </a:lnTo>
                    <a:lnTo>
                      <a:pt x="827" y="971"/>
                    </a:lnTo>
                    <a:lnTo>
                      <a:pt x="849" y="957"/>
                    </a:lnTo>
                    <a:lnTo>
                      <a:pt x="867" y="939"/>
                    </a:lnTo>
                    <a:lnTo>
                      <a:pt x="888" y="921"/>
                    </a:lnTo>
                    <a:lnTo>
                      <a:pt x="906" y="903"/>
                    </a:lnTo>
                    <a:lnTo>
                      <a:pt x="921" y="885"/>
                    </a:lnTo>
                    <a:lnTo>
                      <a:pt x="957" y="849"/>
                    </a:lnTo>
                    <a:lnTo>
                      <a:pt x="971" y="827"/>
                    </a:lnTo>
                    <a:lnTo>
                      <a:pt x="982" y="806"/>
                    </a:lnTo>
                    <a:lnTo>
                      <a:pt x="996" y="780"/>
                    </a:lnTo>
                    <a:lnTo>
                      <a:pt x="1007" y="759"/>
                    </a:lnTo>
                    <a:lnTo>
                      <a:pt x="1018" y="737"/>
                    </a:lnTo>
                    <a:lnTo>
                      <a:pt x="1029" y="712"/>
                    </a:lnTo>
                    <a:lnTo>
                      <a:pt x="1036" y="687"/>
                    </a:lnTo>
                    <a:lnTo>
                      <a:pt x="1043" y="662"/>
                    </a:lnTo>
                    <a:lnTo>
                      <a:pt x="1050" y="637"/>
                    </a:lnTo>
                    <a:lnTo>
                      <a:pt x="1054" y="611"/>
                    </a:lnTo>
                    <a:lnTo>
                      <a:pt x="1057" y="583"/>
                    </a:lnTo>
                    <a:lnTo>
                      <a:pt x="1057" y="557"/>
                    </a:lnTo>
                    <a:lnTo>
                      <a:pt x="1061" y="529"/>
                    </a:lnTo>
                    <a:lnTo>
                      <a:pt x="1057" y="503"/>
                    </a:lnTo>
                    <a:lnTo>
                      <a:pt x="1057" y="475"/>
                    </a:lnTo>
                    <a:lnTo>
                      <a:pt x="1054" y="449"/>
                    </a:lnTo>
                    <a:lnTo>
                      <a:pt x="1050" y="424"/>
                    </a:lnTo>
                    <a:lnTo>
                      <a:pt x="1043" y="399"/>
                    </a:lnTo>
                    <a:lnTo>
                      <a:pt x="1036" y="370"/>
                    </a:lnTo>
                    <a:lnTo>
                      <a:pt x="1029" y="349"/>
                    </a:lnTo>
                    <a:lnTo>
                      <a:pt x="1018" y="324"/>
                    </a:lnTo>
                    <a:lnTo>
                      <a:pt x="1007" y="298"/>
                    </a:lnTo>
                    <a:lnTo>
                      <a:pt x="996" y="277"/>
                    </a:lnTo>
                    <a:lnTo>
                      <a:pt x="982" y="255"/>
                    </a:lnTo>
                    <a:lnTo>
                      <a:pt x="971" y="234"/>
                    </a:lnTo>
                    <a:lnTo>
                      <a:pt x="957" y="212"/>
                    </a:lnTo>
                    <a:lnTo>
                      <a:pt x="939" y="190"/>
                    </a:lnTo>
                    <a:lnTo>
                      <a:pt x="921" y="172"/>
                    </a:lnTo>
                    <a:lnTo>
                      <a:pt x="906" y="154"/>
                    </a:lnTo>
                    <a:lnTo>
                      <a:pt x="888" y="136"/>
                    </a:lnTo>
                    <a:lnTo>
                      <a:pt x="867" y="122"/>
                    </a:lnTo>
                    <a:lnTo>
                      <a:pt x="849" y="104"/>
                    </a:lnTo>
                    <a:lnTo>
                      <a:pt x="827" y="90"/>
                    </a:lnTo>
                    <a:lnTo>
                      <a:pt x="806" y="75"/>
                    </a:lnTo>
                    <a:lnTo>
                      <a:pt x="784" y="65"/>
                    </a:lnTo>
                    <a:lnTo>
                      <a:pt x="759" y="50"/>
                    </a:lnTo>
                    <a:lnTo>
                      <a:pt x="737" y="39"/>
                    </a:lnTo>
                    <a:lnTo>
                      <a:pt x="712" y="29"/>
                    </a:lnTo>
                    <a:lnTo>
                      <a:pt x="687" y="21"/>
                    </a:lnTo>
                    <a:lnTo>
                      <a:pt x="662" y="14"/>
                    </a:lnTo>
                    <a:lnTo>
                      <a:pt x="637" y="11"/>
                    </a:lnTo>
                    <a:lnTo>
                      <a:pt x="611" y="7"/>
                    </a:lnTo>
                    <a:lnTo>
                      <a:pt x="583" y="3"/>
                    </a:lnTo>
                    <a:lnTo>
                      <a:pt x="557" y="0"/>
                    </a:lnTo>
                    <a:lnTo>
                      <a:pt x="503" y="0"/>
                    </a:lnTo>
                    <a:lnTo>
                      <a:pt x="475" y="3"/>
                    </a:lnTo>
                    <a:lnTo>
                      <a:pt x="449" y="7"/>
                    </a:lnTo>
                    <a:lnTo>
                      <a:pt x="424" y="11"/>
                    </a:lnTo>
                    <a:lnTo>
                      <a:pt x="395" y="14"/>
                    </a:lnTo>
                    <a:lnTo>
                      <a:pt x="370" y="21"/>
                    </a:lnTo>
                    <a:lnTo>
                      <a:pt x="345" y="29"/>
                    </a:lnTo>
                    <a:lnTo>
                      <a:pt x="324" y="39"/>
                    </a:lnTo>
                    <a:lnTo>
                      <a:pt x="298" y="50"/>
                    </a:lnTo>
                    <a:lnTo>
                      <a:pt x="277" y="65"/>
                    </a:lnTo>
                    <a:lnTo>
                      <a:pt x="255" y="75"/>
                    </a:lnTo>
                    <a:lnTo>
                      <a:pt x="234" y="90"/>
                    </a:lnTo>
                    <a:lnTo>
                      <a:pt x="212" y="104"/>
                    </a:lnTo>
                    <a:lnTo>
                      <a:pt x="190" y="122"/>
                    </a:lnTo>
                    <a:lnTo>
                      <a:pt x="172" y="136"/>
                    </a:lnTo>
                    <a:lnTo>
                      <a:pt x="118" y="190"/>
                    </a:lnTo>
                    <a:lnTo>
                      <a:pt x="104" y="212"/>
                    </a:lnTo>
                    <a:lnTo>
                      <a:pt x="90" y="234"/>
                    </a:lnTo>
                    <a:lnTo>
                      <a:pt x="75" y="255"/>
                    </a:lnTo>
                    <a:lnTo>
                      <a:pt x="65" y="277"/>
                    </a:lnTo>
                    <a:lnTo>
                      <a:pt x="50" y="298"/>
                    </a:lnTo>
                    <a:lnTo>
                      <a:pt x="39" y="324"/>
                    </a:lnTo>
                    <a:lnTo>
                      <a:pt x="32" y="349"/>
                    </a:lnTo>
                    <a:lnTo>
                      <a:pt x="21" y="370"/>
                    </a:lnTo>
                    <a:lnTo>
                      <a:pt x="14" y="399"/>
                    </a:lnTo>
                    <a:lnTo>
                      <a:pt x="11" y="424"/>
                    </a:lnTo>
                    <a:lnTo>
                      <a:pt x="7" y="449"/>
                    </a:lnTo>
                    <a:lnTo>
                      <a:pt x="3" y="475"/>
                    </a:lnTo>
                    <a:lnTo>
                      <a:pt x="0" y="503"/>
                    </a:lnTo>
                    <a:lnTo>
                      <a:pt x="0" y="557"/>
                    </a:lnTo>
                    <a:lnTo>
                      <a:pt x="3" y="583"/>
                    </a:lnTo>
                    <a:lnTo>
                      <a:pt x="7" y="611"/>
                    </a:lnTo>
                    <a:lnTo>
                      <a:pt x="11" y="637"/>
                    </a:lnTo>
                    <a:lnTo>
                      <a:pt x="14" y="662"/>
                    </a:lnTo>
                    <a:lnTo>
                      <a:pt x="21" y="687"/>
                    </a:lnTo>
                    <a:lnTo>
                      <a:pt x="32" y="712"/>
                    </a:lnTo>
                    <a:lnTo>
                      <a:pt x="39" y="737"/>
                    </a:lnTo>
                    <a:lnTo>
                      <a:pt x="50" y="759"/>
                    </a:lnTo>
                    <a:lnTo>
                      <a:pt x="65" y="780"/>
                    </a:lnTo>
                    <a:lnTo>
                      <a:pt x="75" y="806"/>
                    </a:lnTo>
                    <a:lnTo>
                      <a:pt x="90" y="827"/>
                    </a:lnTo>
                    <a:lnTo>
                      <a:pt x="104" y="849"/>
                    </a:lnTo>
                    <a:lnTo>
                      <a:pt x="118" y="867"/>
                    </a:lnTo>
                    <a:lnTo>
                      <a:pt x="190" y="939"/>
                    </a:lnTo>
                    <a:lnTo>
                      <a:pt x="212" y="957"/>
                    </a:lnTo>
                    <a:lnTo>
                      <a:pt x="234" y="971"/>
                    </a:lnTo>
                    <a:lnTo>
                      <a:pt x="255" y="982"/>
                    </a:lnTo>
                    <a:lnTo>
                      <a:pt x="277" y="996"/>
                    </a:lnTo>
                    <a:lnTo>
                      <a:pt x="298" y="1007"/>
                    </a:lnTo>
                    <a:lnTo>
                      <a:pt x="324" y="1018"/>
                    </a:lnTo>
                    <a:lnTo>
                      <a:pt x="345" y="1029"/>
                    </a:lnTo>
                    <a:lnTo>
                      <a:pt x="370" y="1036"/>
                    </a:lnTo>
                    <a:lnTo>
                      <a:pt x="395" y="1043"/>
                    </a:lnTo>
                    <a:lnTo>
                      <a:pt x="424" y="1050"/>
                    </a:lnTo>
                    <a:lnTo>
                      <a:pt x="449" y="1054"/>
                    </a:lnTo>
                    <a:lnTo>
                      <a:pt x="475" y="1057"/>
                    </a:lnTo>
                    <a:lnTo>
                      <a:pt x="503" y="1057"/>
                    </a:lnTo>
                    <a:lnTo>
                      <a:pt x="529" y="106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7" name="Freeform 929"/>
              <p:cNvSpPr>
                <a:spLocks/>
              </p:cNvSpPr>
              <p:nvPr/>
            </p:nvSpPr>
            <p:spPr bwMode="auto">
              <a:xfrm>
                <a:off x="1840" y="3243"/>
                <a:ext cx="713" cy="367"/>
              </a:xfrm>
              <a:custGeom>
                <a:avLst/>
                <a:gdLst/>
                <a:ahLst/>
                <a:cxnLst>
                  <a:cxn ang="0">
                    <a:pos x="353" y="367"/>
                  </a:cxn>
                  <a:cxn ang="0">
                    <a:pos x="0" y="202"/>
                  </a:cxn>
                  <a:cxn ang="0">
                    <a:pos x="0" y="198"/>
                  </a:cxn>
                  <a:cxn ang="0">
                    <a:pos x="11" y="184"/>
                  </a:cxn>
                  <a:cxn ang="0">
                    <a:pos x="22" y="169"/>
                  </a:cxn>
                  <a:cxn ang="0">
                    <a:pos x="33" y="155"/>
                  </a:cxn>
                  <a:cxn ang="0">
                    <a:pos x="44" y="141"/>
                  </a:cxn>
                  <a:cxn ang="0">
                    <a:pos x="54" y="126"/>
                  </a:cxn>
                  <a:cxn ang="0">
                    <a:pos x="69" y="115"/>
                  </a:cxn>
                  <a:cxn ang="0">
                    <a:pos x="94" y="90"/>
                  </a:cxn>
                  <a:cxn ang="0">
                    <a:pos x="108" y="79"/>
                  </a:cxn>
                  <a:cxn ang="0">
                    <a:pos x="123" y="72"/>
                  </a:cxn>
                  <a:cxn ang="0">
                    <a:pos x="137" y="61"/>
                  </a:cxn>
                  <a:cxn ang="0">
                    <a:pos x="152" y="54"/>
                  </a:cxn>
                  <a:cxn ang="0">
                    <a:pos x="170" y="43"/>
                  </a:cxn>
                  <a:cxn ang="0">
                    <a:pos x="184" y="36"/>
                  </a:cxn>
                  <a:cxn ang="0">
                    <a:pos x="202" y="29"/>
                  </a:cxn>
                  <a:cxn ang="0">
                    <a:pos x="216" y="22"/>
                  </a:cxn>
                  <a:cxn ang="0">
                    <a:pos x="234" y="18"/>
                  </a:cxn>
                  <a:cxn ang="0">
                    <a:pos x="252" y="15"/>
                  </a:cxn>
                  <a:cxn ang="0">
                    <a:pos x="270" y="11"/>
                  </a:cxn>
                  <a:cxn ang="0">
                    <a:pos x="285" y="7"/>
                  </a:cxn>
                  <a:cxn ang="0">
                    <a:pos x="303" y="4"/>
                  </a:cxn>
                  <a:cxn ang="0">
                    <a:pos x="321" y="0"/>
                  </a:cxn>
                  <a:cxn ang="0">
                    <a:pos x="393" y="0"/>
                  </a:cxn>
                  <a:cxn ang="0">
                    <a:pos x="411" y="4"/>
                  </a:cxn>
                  <a:cxn ang="0">
                    <a:pos x="429" y="7"/>
                  </a:cxn>
                  <a:cxn ang="0">
                    <a:pos x="447" y="11"/>
                  </a:cxn>
                  <a:cxn ang="0">
                    <a:pos x="465" y="15"/>
                  </a:cxn>
                  <a:cxn ang="0">
                    <a:pos x="483" y="18"/>
                  </a:cxn>
                  <a:cxn ang="0">
                    <a:pos x="501" y="25"/>
                  </a:cxn>
                  <a:cxn ang="0">
                    <a:pos x="518" y="33"/>
                  </a:cxn>
                  <a:cxn ang="0">
                    <a:pos x="533" y="40"/>
                  </a:cxn>
                  <a:cxn ang="0">
                    <a:pos x="551" y="47"/>
                  </a:cxn>
                  <a:cxn ang="0">
                    <a:pos x="565" y="54"/>
                  </a:cxn>
                  <a:cxn ang="0">
                    <a:pos x="583" y="65"/>
                  </a:cxn>
                  <a:cxn ang="0">
                    <a:pos x="594" y="72"/>
                  </a:cxn>
                  <a:cxn ang="0">
                    <a:pos x="608" y="83"/>
                  </a:cxn>
                  <a:cxn ang="0">
                    <a:pos x="623" y="94"/>
                  </a:cxn>
                  <a:cxn ang="0">
                    <a:pos x="648" y="119"/>
                  </a:cxn>
                  <a:cxn ang="0">
                    <a:pos x="662" y="130"/>
                  </a:cxn>
                  <a:cxn ang="0">
                    <a:pos x="673" y="144"/>
                  </a:cxn>
                  <a:cxn ang="0">
                    <a:pos x="684" y="155"/>
                  </a:cxn>
                  <a:cxn ang="0">
                    <a:pos x="695" y="169"/>
                  </a:cxn>
                  <a:cxn ang="0">
                    <a:pos x="706" y="184"/>
                  </a:cxn>
                  <a:cxn ang="0">
                    <a:pos x="713" y="198"/>
                  </a:cxn>
                  <a:cxn ang="0">
                    <a:pos x="353" y="367"/>
                  </a:cxn>
                </a:cxnLst>
                <a:rect l="0" t="0" r="r" b="b"/>
                <a:pathLst>
                  <a:path w="713" h="367">
                    <a:moveTo>
                      <a:pt x="353" y="367"/>
                    </a:moveTo>
                    <a:lnTo>
                      <a:pt x="0" y="202"/>
                    </a:lnTo>
                    <a:lnTo>
                      <a:pt x="0" y="198"/>
                    </a:lnTo>
                    <a:lnTo>
                      <a:pt x="11" y="184"/>
                    </a:lnTo>
                    <a:lnTo>
                      <a:pt x="22" y="169"/>
                    </a:lnTo>
                    <a:lnTo>
                      <a:pt x="33" y="155"/>
                    </a:lnTo>
                    <a:lnTo>
                      <a:pt x="44" y="141"/>
                    </a:lnTo>
                    <a:lnTo>
                      <a:pt x="54" y="126"/>
                    </a:lnTo>
                    <a:lnTo>
                      <a:pt x="69" y="115"/>
                    </a:lnTo>
                    <a:lnTo>
                      <a:pt x="94" y="90"/>
                    </a:lnTo>
                    <a:lnTo>
                      <a:pt x="108" y="79"/>
                    </a:lnTo>
                    <a:lnTo>
                      <a:pt x="123" y="72"/>
                    </a:lnTo>
                    <a:lnTo>
                      <a:pt x="137" y="61"/>
                    </a:lnTo>
                    <a:lnTo>
                      <a:pt x="152" y="54"/>
                    </a:lnTo>
                    <a:lnTo>
                      <a:pt x="170" y="43"/>
                    </a:lnTo>
                    <a:lnTo>
                      <a:pt x="184" y="36"/>
                    </a:lnTo>
                    <a:lnTo>
                      <a:pt x="202" y="29"/>
                    </a:lnTo>
                    <a:lnTo>
                      <a:pt x="216" y="22"/>
                    </a:lnTo>
                    <a:lnTo>
                      <a:pt x="234" y="18"/>
                    </a:lnTo>
                    <a:lnTo>
                      <a:pt x="252" y="15"/>
                    </a:lnTo>
                    <a:lnTo>
                      <a:pt x="270" y="11"/>
                    </a:lnTo>
                    <a:lnTo>
                      <a:pt x="285" y="7"/>
                    </a:lnTo>
                    <a:lnTo>
                      <a:pt x="303" y="4"/>
                    </a:lnTo>
                    <a:lnTo>
                      <a:pt x="321" y="0"/>
                    </a:lnTo>
                    <a:lnTo>
                      <a:pt x="393" y="0"/>
                    </a:lnTo>
                    <a:lnTo>
                      <a:pt x="411" y="4"/>
                    </a:lnTo>
                    <a:lnTo>
                      <a:pt x="429" y="7"/>
                    </a:lnTo>
                    <a:lnTo>
                      <a:pt x="447" y="11"/>
                    </a:lnTo>
                    <a:lnTo>
                      <a:pt x="465" y="15"/>
                    </a:lnTo>
                    <a:lnTo>
                      <a:pt x="483" y="18"/>
                    </a:lnTo>
                    <a:lnTo>
                      <a:pt x="501" y="25"/>
                    </a:lnTo>
                    <a:lnTo>
                      <a:pt x="518" y="33"/>
                    </a:lnTo>
                    <a:lnTo>
                      <a:pt x="533" y="40"/>
                    </a:lnTo>
                    <a:lnTo>
                      <a:pt x="551" y="47"/>
                    </a:lnTo>
                    <a:lnTo>
                      <a:pt x="565" y="54"/>
                    </a:lnTo>
                    <a:lnTo>
                      <a:pt x="583" y="65"/>
                    </a:lnTo>
                    <a:lnTo>
                      <a:pt x="594" y="72"/>
                    </a:lnTo>
                    <a:lnTo>
                      <a:pt x="608" y="83"/>
                    </a:lnTo>
                    <a:lnTo>
                      <a:pt x="623" y="94"/>
                    </a:lnTo>
                    <a:lnTo>
                      <a:pt x="648" y="119"/>
                    </a:lnTo>
                    <a:lnTo>
                      <a:pt x="662" y="130"/>
                    </a:lnTo>
                    <a:lnTo>
                      <a:pt x="673" y="144"/>
                    </a:lnTo>
                    <a:lnTo>
                      <a:pt x="684" y="155"/>
                    </a:lnTo>
                    <a:lnTo>
                      <a:pt x="695" y="169"/>
                    </a:lnTo>
                    <a:lnTo>
                      <a:pt x="706" y="184"/>
                    </a:lnTo>
                    <a:lnTo>
                      <a:pt x="713" y="198"/>
                    </a:lnTo>
                    <a:lnTo>
                      <a:pt x="353" y="36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9" name="Freeform 930"/>
              <p:cNvSpPr>
                <a:spLocks/>
              </p:cNvSpPr>
              <p:nvPr/>
            </p:nvSpPr>
            <p:spPr bwMode="auto">
              <a:xfrm>
                <a:off x="2308" y="3531"/>
                <a:ext cx="306" cy="263"/>
              </a:xfrm>
              <a:custGeom>
                <a:avLst/>
                <a:gdLst/>
                <a:ahLst/>
                <a:cxnLst>
                  <a:cxn ang="0">
                    <a:pos x="0" y="130"/>
                  </a:cxn>
                  <a:cxn ang="0">
                    <a:pos x="284" y="0"/>
                  </a:cxn>
                  <a:cxn ang="0">
                    <a:pos x="295" y="32"/>
                  </a:cxn>
                  <a:cxn ang="0">
                    <a:pos x="302" y="65"/>
                  </a:cxn>
                  <a:cxn ang="0">
                    <a:pos x="306" y="101"/>
                  </a:cxn>
                  <a:cxn ang="0">
                    <a:pos x="306" y="166"/>
                  </a:cxn>
                  <a:cxn ang="0">
                    <a:pos x="302" y="202"/>
                  </a:cxn>
                  <a:cxn ang="0">
                    <a:pos x="295" y="230"/>
                  </a:cxn>
                  <a:cxn ang="0">
                    <a:pos x="288" y="263"/>
                  </a:cxn>
                  <a:cxn ang="0">
                    <a:pos x="0" y="130"/>
                  </a:cxn>
                </a:cxnLst>
                <a:rect l="0" t="0" r="r" b="b"/>
                <a:pathLst>
                  <a:path w="306" h="263">
                    <a:moveTo>
                      <a:pt x="0" y="130"/>
                    </a:moveTo>
                    <a:lnTo>
                      <a:pt x="284" y="0"/>
                    </a:lnTo>
                    <a:lnTo>
                      <a:pt x="295" y="32"/>
                    </a:lnTo>
                    <a:lnTo>
                      <a:pt x="302" y="65"/>
                    </a:lnTo>
                    <a:lnTo>
                      <a:pt x="306" y="101"/>
                    </a:lnTo>
                    <a:lnTo>
                      <a:pt x="306" y="166"/>
                    </a:lnTo>
                    <a:lnTo>
                      <a:pt x="302" y="202"/>
                    </a:lnTo>
                    <a:lnTo>
                      <a:pt x="295" y="230"/>
                    </a:lnTo>
                    <a:lnTo>
                      <a:pt x="288" y="263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0" name="Freeform 931"/>
              <p:cNvSpPr>
                <a:spLocks/>
              </p:cNvSpPr>
              <p:nvPr/>
            </p:nvSpPr>
            <p:spPr bwMode="auto">
              <a:xfrm>
                <a:off x="1840" y="3715"/>
                <a:ext cx="713" cy="363"/>
              </a:xfrm>
              <a:custGeom>
                <a:avLst/>
                <a:gdLst/>
                <a:ahLst/>
                <a:cxnLst>
                  <a:cxn ang="0">
                    <a:pos x="0" y="161"/>
                  </a:cxn>
                  <a:cxn ang="0">
                    <a:pos x="11" y="176"/>
                  </a:cxn>
                  <a:cxn ang="0">
                    <a:pos x="18" y="194"/>
                  </a:cxn>
                  <a:cxn ang="0">
                    <a:pos x="29" y="205"/>
                  </a:cxn>
                  <a:cxn ang="0">
                    <a:pos x="40" y="219"/>
                  </a:cxn>
                  <a:cxn ang="0">
                    <a:pos x="51" y="233"/>
                  </a:cxn>
                  <a:cxn ang="0">
                    <a:pos x="65" y="244"/>
                  </a:cxn>
                  <a:cxn ang="0">
                    <a:pos x="76" y="255"/>
                  </a:cxn>
                  <a:cxn ang="0">
                    <a:pos x="90" y="266"/>
                  </a:cxn>
                  <a:cxn ang="0">
                    <a:pos x="105" y="277"/>
                  </a:cxn>
                  <a:cxn ang="0">
                    <a:pos x="119" y="287"/>
                  </a:cxn>
                  <a:cxn ang="0">
                    <a:pos x="134" y="298"/>
                  </a:cxn>
                  <a:cxn ang="0">
                    <a:pos x="148" y="309"/>
                  </a:cxn>
                  <a:cxn ang="0">
                    <a:pos x="166" y="316"/>
                  </a:cxn>
                  <a:cxn ang="0">
                    <a:pos x="180" y="323"/>
                  </a:cxn>
                  <a:cxn ang="0">
                    <a:pos x="198" y="331"/>
                  </a:cxn>
                  <a:cxn ang="0">
                    <a:pos x="213" y="338"/>
                  </a:cxn>
                  <a:cxn ang="0">
                    <a:pos x="231" y="345"/>
                  </a:cxn>
                  <a:cxn ang="0">
                    <a:pos x="249" y="349"/>
                  </a:cxn>
                  <a:cxn ang="0">
                    <a:pos x="267" y="352"/>
                  </a:cxn>
                  <a:cxn ang="0">
                    <a:pos x="285" y="356"/>
                  </a:cxn>
                  <a:cxn ang="0">
                    <a:pos x="303" y="359"/>
                  </a:cxn>
                  <a:cxn ang="0">
                    <a:pos x="321" y="359"/>
                  </a:cxn>
                  <a:cxn ang="0">
                    <a:pos x="339" y="363"/>
                  </a:cxn>
                  <a:cxn ang="0">
                    <a:pos x="375" y="363"/>
                  </a:cxn>
                  <a:cxn ang="0">
                    <a:pos x="393" y="359"/>
                  </a:cxn>
                  <a:cxn ang="0">
                    <a:pos x="411" y="359"/>
                  </a:cxn>
                  <a:cxn ang="0">
                    <a:pos x="429" y="356"/>
                  </a:cxn>
                  <a:cxn ang="0">
                    <a:pos x="447" y="356"/>
                  </a:cxn>
                  <a:cxn ang="0">
                    <a:pos x="465" y="349"/>
                  </a:cxn>
                  <a:cxn ang="0">
                    <a:pos x="479" y="345"/>
                  </a:cxn>
                  <a:cxn ang="0">
                    <a:pos x="497" y="338"/>
                  </a:cxn>
                  <a:cxn ang="0">
                    <a:pos x="511" y="334"/>
                  </a:cxn>
                  <a:cxn ang="0">
                    <a:pos x="529" y="327"/>
                  </a:cxn>
                  <a:cxn ang="0">
                    <a:pos x="544" y="320"/>
                  </a:cxn>
                  <a:cxn ang="0">
                    <a:pos x="558" y="313"/>
                  </a:cxn>
                  <a:cxn ang="0">
                    <a:pos x="576" y="302"/>
                  </a:cxn>
                  <a:cxn ang="0">
                    <a:pos x="590" y="295"/>
                  </a:cxn>
                  <a:cxn ang="0">
                    <a:pos x="605" y="280"/>
                  </a:cxn>
                  <a:cxn ang="0">
                    <a:pos x="619" y="273"/>
                  </a:cxn>
                  <a:cxn ang="0">
                    <a:pos x="630" y="259"/>
                  </a:cxn>
                  <a:cxn ang="0">
                    <a:pos x="644" y="248"/>
                  </a:cxn>
                  <a:cxn ang="0">
                    <a:pos x="659" y="237"/>
                  </a:cxn>
                  <a:cxn ang="0">
                    <a:pos x="670" y="223"/>
                  </a:cxn>
                  <a:cxn ang="0">
                    <a:pos x="680" y="208"/>
                  </a:cxn>
                  <a:cxn ang="0">
                    <a:pos x="691" y="197"/>
                  </a:cxn>
                  <a:cxn ang="0">
                    <a:pos x="702" y="179"/>
                  </a:cxn>
                  <a:cxn ang="0">
                    <a:pos x="713" y="165"/>
                  </a:cxn>
                  <a:cxn ang="0">
                    <a:pos x="353" y="0"/>
                  </a:cxn>
                  <a:cxn ang="0">
                    <a:pos x="0" y="161"/>
                  </a:cxn>
                </a:cxnLst>
                <a:rect l="0" t="0" r="r" b="b"/>
                <a:pathLst>
                  <a:path w="713" h="363">
                    <a:moveTo>
                      <a:pt x="0" y="161"/>
                    </a:moveTo>
                    <a:lnTo>
                      <a:pt x="11" y="176"/>
                    </a:lnTo>
                    <a:lnTo>
                      <a:pt x="18" y="194"/>
                    </a:lnTo>
                    <a:lnTo>
                      <a:pt x="29" y="205"/>
                    </a:lnTo>
                    <a:lnTo>
                      <a:pt x="40" y="219"/>
                    </a:lnTo>
                    <a:lnTo>
                      <a:pt x="51" y="233"/>
                    </a:lnTo>
                    <a:lnTo>
                      <a:pt x="65" y="244"/>
                    </a:lnTo>
                    <a:lnTo>
                      <a:pt x="76" y="255"/>
                    </a:lnTo>
                    <a:lnTo>
                      <a:pt x="90" y="266"/>
                    </a:lnTo>
                    <a:lnTo>
                      <a:pt x="105" y="277"/>
                    </a:lnTo>
                    <a:lnTo>
                      <a:pt x="119" y="287"/>
                    </a:lnTo>
                    <a:lnTo>
                      <a:pt x="134" y="298"/>
                    </a:lnTo>
                    <a:lnTo>
                      <a:pt x="148" y="309"/>
                    </a:lnTo>
                    <a:lnTo>
                      <a:pt x="166" y="316"/>
                    </a:lnTo>
                    <a:lnTo>
                      <a:pt x="180" y="323"/>
                    </a:lnTo>
                    <a:lnTo>
                      <a:pt x="198" y="331"/>
                    </a:lnTo>
                    <a:lnTo>
                      <a:pt x="213" y="338"/>
                    </a:lnTo>
                    <a:lnTo>
                      <a:pt x="231" y="345"/>
                    </a:lnTo>
                    <a:lnTo>
                      <a:pt x="249" y="349"/>
                    </a:lnTo>
                    <a:lnTo>
                      <a:pt x="267" y="352"/>
                    </a:lnTo>
                    <a:lnTo>
                      <a:pt x="285" y="356"/>
                    </a:lnTo>
                    <a:lnTo>
                      <a:pt x="303" y="359"/>
                    </a:lnTo>
                    <a:lnTo>
                      <a:pt x="321" y="359"/>
                    </a:lnTo>
                    <a:lnTo>
                      <a:pt x="339" y="363"/>
                    </a:lnTo>
                    <a:lnTo>
                      <a:pt x="375" y="363"/>
                    </a:lnTo>
                    <a:lnTo>
                      <a:pt x="393" y="359"/>
                    </a:lnTo>
                    <a:lnTo>
                      <a:pt x="411" y="359"/>
                    </a:lnTo>
                    <a:lnTo>
                      <a:pt x="429" y="356"/>
                    </a:lnTo>
                    <a:lnTo>
                      <a:pt x="447" y="356"/>
                    </a:lnTo>
                    <a:lnTo>
                      <a:pt x="465" y="349"/>
                    </a:lnTo>
                    <a:lnTo>
                      <a:pt x="479" y="345"/>
                    </a:lnTo>
                    <a:lnTo>
                      <a:pt x="497" y="338"/>
                    </a:lnTo>
                    <a:lnTo>
                      <a:pt x="511" y="334"/>
                    </a:lnTo>
                    <a:lnTo>
                      <a:pt x="529" y="327"/>
                    </a:lnTo>
                    <a:lnTo>
                      <a:pt x="544" y="320"/>
                    </a:lnTo>
                    <a:lnTo>
                      <a:pt x="558" y="313"/>
                    </a:lnTo>
                    <a:lnTo>
                      <a:pt x="576" y="302"/>
                    </a:lnTo>
                    <a:lnTo>
                      <a:pt x="590" y="295"/>
                    </a:lnTo>
                    <a:lnTo>
                      <a:pt x="605" y="280"/>
                    </a:lnTo>
                    <a:lnTo>
                      <a:pt x="619" y="273"/>
                    </a:lnTo>
                    <a:lnTo>
                      <a:pt x="630" y="259"/>
                    </a:lnTo>
                    <a:lnTo>
                      <a:pt x="644" y="248"/>
                    </a:lnTo>
                    <a:lnTo>
                      <a:pt x="659" y="237"/>
                    </a:lnTo>
                    <a:lnTo>
                      <a:pt x="670" y="223"/>
                    </a:lnTo>
                    <a:lnTo>
                      <a:pt x="680" y="208"/>
                    </a:lnTo>
                    <a:lnTo>
                      <a:pt x="691" y="197"/>
                    </a:lnTo>
                    <a:lnTo>
                      <a:pt x="702" y="179"/>
                    </a:lnTo>
                    <a:lnTo>
                      <a:pt x="713" y="165"/>
                    </a:lnTo>
                    <a:lnTo>
                      <a:pt x="353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1" name="Freeform 932"/>
              <p:cNvSpPr>
                <a:spLocks/>
              </p:cNvSpPr>
              <p:nvPr/>
            </p:nvSpPr>
            <p:spPr bwMode="auto">
              <a:xfrm>
                <a:off x="1779" y="3531"/>
                <a:ext cx="302" cy="2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5" y="32"/>
                  </a:cxn>
                  <a:cxn ang="0">
                    <a:pos x="7" y="65"/>
                  </a:cxn>
                  <a:cxn ang="0">
                    <a:pos x="0" y="97"/>
                  </a:cxn>
                  <a:cxn ang="0">
                    <a:pos x="0" y="162"/>
                  </a:cxn>
                  <a:cxn ang="0">
                    <a:pos x="4" y="194"/>
                  </a:cxn>
                  <a:cxn ang="0">
                    <a:pos x="11" y="227"/>
                  </a:cxn>
                  <a:cxn ang="0">
                    <a:pos x="22" y="263"/>
                  </a:cxn>
                  <a:cxn ang="0">
                    <a:pos x="302" y="130"/>
                  </a:cxn>
                  <a:cxn ang="0">
                    <a:pos x="22" y="0"/>
                  </a:cxn>
                </a:cxnLst>
                <a:rect l="0" t="0" r="r" b="b"/>
                <a:pathLst>
                  <a:path w="302" h="263">
                    <a:moveTo>
                      <a:pt x="22" y="0"/>
                    </a:moveTo>
                    <a:lnTo>
                      <a:pt x="15" y="32"/>
                    </a:lnTo>
                    <a:lnTo>
                      <a:pt x="7" y="65"/>
                    </a:lnTo>
                    <a:lnTo>
                      <a:pt x="0" y="97"/>
                    </a:lnTo>
                    <a:lnTo>
                      <a:pt x="0" y="162"/>
                    </a:lnTo>
                    <a:lnTo>
                      <a:pt x="4" y="194"/>
                    </a:lnTo>
                    <a:lnTo>
                      <a:pt x="11" y="227"/>
                    </a:lnTo>
                    <a:lnTo>
                      <a:pt x="22" y="263"/>
                    </a:lnTo>
                    <a:lnTo>
                      <a:pt x="302" y="1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350">
                  <a:solidFill>
                    <a:srgbClr val="000000"/>
                  </a:solidFill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2" name="角丸四角形 1"/>
          <p:cNvSpPr/>
          <p:nvPr/>
        </p:nvSpPr>
        <p:spPr>
          <a:xfrm>
            <a:off x="1699810" y="2275371"/>
            <a:ext cx="5715764" cy="4479052"/>
          </a:xfrm>
          <a:prstGeom prst="roundRect">
            <a:avLst>
              <a:gd name="adj" fmla="val 60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023611" y="2075238"/>
            <a:ext cx="958917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Arial"/>
                <a:ea typeface="ＭＳ Ｐゴシック"/>
              </a:rPr>
              <a:t>地上局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38544" y="707556"/>
            <a:ext cx="9120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秋田県 仙北市　</a:t>
            </a:r>
            <a:r>
              <a:rPr lang="en-US" altLang="ja-JP" dirty="0"/>
              <a:t>『</a:t>
            </a:r>
            <a:r>
              <a:rPr lang="ja-JP" altLang="en-US" dirty="0"/>
              <a:t>国家戦略特別区域（地方創生・近未来特区）</a:t>
            </a:r>
            <a:r>
              <a:rPr lang="en-US" altLang="ja-JP" dirty="0"/>
              <a:t>』</a:t>
            </a:r>
            <a:r>
              <a:rPr lang="ja-JP" altLang="en-US" dirty="0"/>
              <a:t>において実証実験</a:t>
            </a:r>
            <a:endParaRPr lang="en-US" altLang="ja-JP" dirty="0"/>
          </a:p>
        </p:txBody>
      </p:sp>
      <p:sp>
        <p:nvSpPr>
          <p:cNvPr id="54" name="正方形/長方形 53"/>
          <p:cNvSpPr/>
          <p:nvPr/>
        </p:nvSpPr>
        <p:spPr>
          <a:xfrm>
            <a:off x="267856" y="1401834"/>
            <a:ext cx="5956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3333FF"/>
                </a:solidFill>
                <a:cs typeface="Arial" panose="020B0604020202020204" pitchFamily="34" charset="0"/>
              </a:rPr>
              <a:t>NICT</a:t>
            </a:r>
            <a:r>
              <a:rPr lang="ja-JP" altLang="en-US" sz="1600" b="1" dirty="0">
                <a:solidFill>
                  <a:srgbClr val="3333FF"/>
                </a:solidFill>
                <a:cs typeface="Arial" panose="020B0604020202020204" pitchFamily="34" charset="0"/>
              </a:rPr>
              <a:t>報道発表：</a:t>
            </a:r>
            <a:r>
              <a:rPr lang="en-US" altLang="ja-JP" sz="1600" b="1" dirty="0">
                <a:solidFill>
                  <a:srgbClr val="3333FF"/>
                </a:solidFill>
                <a:cs typeface="Arial" panose="020B0604020202020204" pitchFamily="34" charset="0"/>
              </a:rPr>
              <a:t>2016</a:t>
            </a:r>
            <a:r>
              <a:rPr lang="ja-JP" altLang="en-US" sz="1600" b="1" dirty="0">
                <a:solidFill>
                  <a:srgbClr val="3333FF"/>
                </a:solidFill>
                <a:cs typeface="Arial" panose="020B0604020202020204" pitchFamily="34" charset="0"/>
              </a:rPr>
              <a:t>年</a:t>
            </a:r>
            <a:r>
              <a:rPr lang="en-US" altLang="ja-JP" sz="1600" b="1" dirty="0">
                <a:solidFill>
                  <a:srgbClr val="3333FF"/>
                </a:solidFill>
                <a:cs typeface="Arial" panose="020B0604020202020204" pitchFamily="34" charset="0"/>
              </a:rPr>
              <a:t>4</a:t>
            </a:r>
            <a:r>
              <a:rPr lang="ja-JP" altLang="en-US" sz="1600" b="1" dirty="0">
                <a:solidFill>
                  <a:srgbClr val="3333FF"/>
                </a:solidFill>
                <a:cs typeface="Arial" panose="020B0604020202020204" pitchFamily="34" charset="0"/>
              </a:rPr>
              <a:t>月</a:t>
            </a:r>
            <a:r>
              <a:rPr lang="en-US" altLang="ja-JP" sz="1600" b="1" dirty="0">
                <a:solidFill>
                  <a:srgbClr val="3333FF"/>
                </a:solidFill>
                <a:cs typeface="Arial" panose="020B0604020202020204" pitchFamily="34" charset="0"/>
              </a:rPr>
              <a:t>12</a:t>
            </a:r>
            <a:r>
              <a:rPr lang="ja-JP" altLang="en-US" sz="1600" b="1" dirty="0">
                <a:solidFill>
                  <a:srgbClr val="3333FF"/>
                </a:solidFill>
                <a:cs typeface="Arial" panose="020B0604020202020204" pitchFamily="34" charset="0"/>
              </a:rPr>
              <a:t>日　</a:t>
            </a:r>
            <a:endParaRPr lang="en-US" altLang="ja-JP" sz="1600" b="1" dirty="0">
              <a:solidFill>
                <a:srgbClr val="3333FF"/>
              </a:solidFill>
              <a:cs typeface="Arial" panose="020B0604020202020204" pitchFamily="34" charset="0"/>
            </a:endParaRPr>
          </a:p>
          <a:p>
            <a:r>
              <a:rPr lang="en-US" altLang="ja-JP" sz="1600" dirty="0">
                <a:solidFill>
                  <a:srgbClr val="3333FF"/>
                </a:solidFill>
                <a:cs typeface="Arial" panose="020B0604020202020204" pitchFamily="34" charset="0"/>
              </a:rPr>
              <a:t>http://www.nict.go.jp/press/2016/04/12-2.html</a:t>
            </a:r>
            <a:endParaRPr lang="ja-JP" altLang="en-US" sz="1600" b="1" dirty="0">
              <a:solidFill>
                <a:srgbClr val="3333FF"/>
              </a:solidFill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5C2A1B6-1EA2-4DF1-A01D-C07C449ED53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ドローンのコマンド暗号化</a:t>
            </a:r>
          </a:p>
        </p:txBody>
      </p:sp>
    </p:spTree>
    <p:extLst>
      <p:ext uri="{BB962C8B-B14F-4D97-AF65-F5344CB8AC3E}">
        <p14:creationId xmlns:p14="http://schemas.microsoft.com/office/powerpoint/2010/main" val="373832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pxdaily.com/images-hg/lockheed-martin-raygun-laser-high-energy-laser-and-integrated-optical-dazzler-with-surveillance-helios-h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37" y="1378256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6336037" y="6140756"/>
            <a:ext cx="5714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艦艇防衛用レーザー（</a:t>
            </a:r>
            <a:r>
              <a:rPr kumimoji="1" lang="en-US" altLang="ja-JP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HELIOS</a:t>
            </a:r>
            <a:r>
              <a:rPr kumimoji="1" lang="ja-JP" altLang="en-US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）</a:t>
            </a:r>
            <a:r>
              <a:rPr kumimoji="1"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60</a:t>
            </a:r>
            <a:r>
              <a:rPr lang="en-US" altLang="ja-JP" sz="16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kW-class</a:t>
            </a:r>
            <a:endParaRPr kumimoji="1" lang="en-US" altLang="ja-JP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  <a:p>
            <a:pPr algn="ctr"/>
            <a:r>
              <a:rPr lang="en-US" altLang="ja-JP" sz="1600" dirty="0"/>
              <a:t>High Energy Laser and Integrated Optical-dazzler with Surveillance</a:t>
            </a:r>
            <a:endParaRPr kumimoji="1" lang="ja-JP" altLang="en-US" sz="1600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pic>
        <p:nvPicPr>
          <p:cNvPr id="6146" name="Picture 2" descr="http://www.spxdaily.com/images-hg/high-energy-laser-tactical-vehicle-demonstrato-hel-tvd-h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8256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123261" y="6140756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HEL Tactical Vehicle Demonstrator</a:t>
            </a:r>
          </a:p>
          <a:p>
            <a:pPr algn="ctr"/>
            <a:r>
              <a:rPr lang="en-US" altLang="ja-JP" dirty="0"/>
              <a:t>100 kW-class solid state laser</a:t>
            </a:r>
            <a:endParaRPr kumimoji="1" lang="ja-JP" altLang="en-US" dirty="0"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53854" y="717244"/>
            <a:ext cx="8232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ロシア軍は、ウクライナで</a:t>
            </a:r>
            <a:r>
              <a:rPr kumimoji="1" lang="ja-JP" altLang="en-US" sz="2800" b="1" dirty="0">
                <a:solidFill>
                  <a:srgbClr val="C00000"/>
                </a:solidFill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ドローン</a:t>
            </a:r>
            <a:r>
              <a:rPr kumimoji="1" lang="ja-JP" alt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を迎撃</a:t>
            </a:r>
            <a:r>
              <a:rPr kumimoji="1" lang="ja-JP" altLang="en-US" sz="1000" b="1" dirty="0">
                <a:solidFill>
                  <a:srgbClr val="C00000"/>
                </a:solidFill>
                <a:latin typeface="Arial Black" panose="020B0A04020102020204" pitchFamily="34" charset="0"/>
                <a:ea typeface="UD デジタル 教科書体 NK-R" panose="02020400000000000000" pitchFamily="18" charset="-128"/>
              </a:rPr>
              <a:t>？</a:t>
            </a:r>
            <a:endParaRPr kumimoji="1" lang="ja-JP" altLang="en-US" sz="2800" b="1" dirty="0">
              <a:solidFill>
                <a:srgbClr val="C00000"/>
              </a:solidFill>
              <a:latin typeface="Arial Black" panose="020B0A04020102020204" pitchFamily="34" charset="0"/>
              <a:ea typeface="UD デジタル 教科書体 NK-R" panose="020204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9248A6-E508-48FD-AD43-3A3568D43CD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レーザー兵器</a:t>
            </a:r>
            <a:endParaRPr kumimoji="1" lang="ja-JP" alt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586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E4495AE-CA81-7AB5-1E55-A35E2FED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"/>
            <a:ext cx="12192000" cy="68341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C65D60-81E4-473F-9C29-F405BECCDDF2}"/>
              </a:ext>
            </a:extLst>
          </p:cNvPr>
          <p:cNvSpPr txBox="1"/>
          <p:nvPr/>
        </p:nvSpPr>
        <p:spPr>
          <a:xfrm>
            <a:off x="0" y="0"/>
            <a:ext cx="12192000" cy="1631216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低軌道～成層圏に注目</a:t>
            </a:r>
            <a:endParaRPr kumimoji="1" lang="en-US" altLang="ja-JP" sz="32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kumimoji="1" lang="en-US" altLang="ja-JP" sz="12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8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低軌道</a:t>
            </a:r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～小型衛星群、北斗の低軌道衛星システム</a:t>
            </a:r>
            <a:endParaRPr lang="en-US" altLang="ja-JP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成層圏</a:t>
            </a:r>
            <a:r>
              <a:rPr kumimoji="1"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無人監視・観測、高度飛行船、高高度擬似衛星</a:t>
            </a:r>
            <a:endParaRPr kumimoji="1" lang="ja-JP" alt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25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D0232AA-2078-478F-B4B3-AB2FED16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6" y="2095500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4EC2332-92D7-4D4E-A8C9-13874433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7" y="481310"/>
            <a:ext cx="5714999" cy="18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698046-24C2-427A-9EE3-28981A806CE2}"/>
              </a:ext>
            </a:extLst>
          </p:cNvPr>
          <p:cNvSpPr txBox="1"/>
          <p:nvPr/>
        </p:nvSpPr>
        <p:spPr>
          <a:xfrm>
            <a:off x="1772765" y="2058555"/>
            <a:ext cx="40699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cap="all" dirty="0">
                <a:solidFill>
                  <a:schemeClr val="bg2"/>
                </a:solidFill>
                <a:effectLst/>
                <a:latin typeface="D-DIN-Bold"/>
              </a:rPr>
              <a:t>SECURED SATELLITE NETWORK </a:t>
            </a:r>
          </a:p>
          <a:p>
            <a:pPr algn="ctr"/>
            <a:r>
              <a:rPr lang="en-US" altLang="ja-JP" sz="2000" b="1" cap="all" dirty="0">
                <a:solidFill>
                  <a:schemeClr val="bg2"/>
                </a:solidFill>
                <a:effectLst/>
                <a:latin typeface="D-DIN-Bold"/>
              </a:rPr>
              <a:t>FOR </a:t>
            </a:r>
          </a:p>
          <a:p>
            <a:pPr algn="r"/>
            <a:r>
              <a:rPr lang="en-US" altLang="ja-JP" sz="2000" b="1" cap="all" dirty="0">
                <a:solidFill>
                  <a:schemeClr val="bg2"/>
                </a:solidFill>
                <a:effectLst/>
                <a:latin typeface="D-DIN-Bold"/>
              </a:rPr>
              <a:t>GOVERNMENT ENTITIES</a:t>
            </a:r>
          </a:p>
        </p:txBody>
      </p:sp>
      <p:pic>
        <p:nvPicPr>
          <p:cNvPr id="10242" name="Picture 2" descr="No.788">
            <a:extLst>
              <a:ext uri="{FF2B5EF4-FFF2-40B4-BE49-F238E27FC236}">
                <a16:creationId xmlns:a16="http://schemas.microsoft.com/office/drawing/2014/main" id="{5410A76F-0E8A-4466-8E3D-439E6FE3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93" y="3074218"/>
            <a:ext cx="6176010" cy="37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C65D60-81E4-473F-9C29-F405BECCDDF2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Starshild</a:t>
            </a:r>
            <a:endParaRPr kumimoji="1" lang="ja-JP" alt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44" name="Picture 4" descr="米「ミサイル監視衛星群」構想の罠：FACTA ONLINE">
            <a:extLst>
              <a:ext uri="{FF2B5EF4-FFF2-40B4-BE49-F238E27FC236}">
                <a16:creationId xmlns:a16="http://schemas.microsoft.com/office/drawing/2014/main" id="{B4D6ED6A-86C6-4094-A8DE-13CAD0037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93" y="594520"/>
            <a:ext cx="3609914" cy="24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小型衛星コンステレーション に対する画像結果">
            <a:extLst>
              <a:ext uri="{FF2B5EF4-FFF2-40B4-BE49-F238E27FC236}">
                <a16:creationId xmlns:a16="http://schemas.microsoft.com/office/drawing/2014/main" id="{1E208BAE-5AA6-455D-88BA-09CD1A99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307" y="595414"/>
            <a:ext cx="2611693" cy="24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eration Barbarossa Map, 1941 - Military History Matters">
            <a:extLst>
              <a:ext uri="{FF2B5EF4-FFF2-40B4-BE49-F238E27FC236}">
                <a16:creationId xmlns:a16="http://schemas.microsoft.com/office/drawing/2014/main" id="{0D48059D-4A73-64C8-38E2-0E238C21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78971"/>
            <a:ext cx="4417483" cy="63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ロシアの抗戦力を見誤った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＠バルバロッサ作戦</a:t>
            </a:r>
            <a:endParaRPr kumimoji="1"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076" name="Picture 4" descr="楽天ブックス: パンツァー・オペラツィオーネン - 第三装甲集団司令官「バルバロッサ」作戦回顧録 - ヘルマン・ホート ...">
            <a:extLst>
              <a:ext uri="{FF2B5EF4-FFF2-40B4-BE49-F238E27FC236}">
                <a16:creationId xmlns:a16="http://schemas.microsoft.com/office/drawing/2014/main" id="{CCA9E507-E7CD-390A-2973-367ECF72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91" y="3677684"/>
            <a:ext cx="1972813" cy="29294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焦土作戦(パウル・カレル 著 ; 松谷健二 訳) / 古本、中古本、古書籍の通販は「日本の古本屋」">
            <a:extLst>
              <a:ext uri="{FF2B5EF4-FFF2-40B4-BE49-F238E27FC236}">
                <a16:creationId xmlns:a16="http://schemas.microsoft.com/office/drawing/2014/main" id="{D5A8FDD1-456B-FDA1-BB0D-22143050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764" y="3677684"/>
            <a:ext cx="2031097" cy="29294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バルバロッサ作戦〈下〉4000キロの戦線 (WW SELECTION) | パウル カレル, 隆昭, 吉本, Carell,Paul, 健二 ...">
            <a:extLst>
              <a:ext uri="{FF2B5EF4-FFF2-40B4-BE49-F238E27FC236}">
                <a16:creationId xmlns:a16="http://schemas.microsoft.com/office/drawing/2014/main" id="{3159C81F-A38F-4490-1F91-BE4292BA0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35" y="3677684"/>
            <a:ext cx="2053711" cy="29294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失われた勝利 マンシュタイン回想録 上下巻揃 エーリヒ・フォン・マンシュタイン著 本郷健訳 | 古本よみた屋 おじいさんの本、買います。">
            <a:extLst>
              <a:ext uri="{FF2B5EF4-FFF2-40B4-BE49-F238E27FC236}">
                <a16:creationId xmlns:a16="http://schemas.microsoft.com/office/drawing/2014/main" id="{E4E8FB28-A1DE-4A75-496B-77D3C9B4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91" y="614305"/>
            <a:ext cx="3882496" cy="285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D742168-8919-F0AA-C6F3-4FBF7CB8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861" y="597793"/>
            <a:ext cx="2123406" cy="283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25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556409"/>
            <a:ext cx="9489348" cy="52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テキスト ボックス 1"/>
          <p:cNvSpPr txBox="1">
            <a:spLocks noChangeArrowheads="1"/>
          </p:cNvSpPr>
          <p:nvPr/>
        </p:nvSpPr>
        <p:spPr bwMode="auto">
          <a:xfrm>
            <a:off x="257175" y="687312"/>
            <a:ext cx="11677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ワシントン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DC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上空には、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UAV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、ドローンからのテロ攻撃を防御する為、２基の監視飛行船（成層圏プラットフォームではない）が運用されている。シンガポールでも運用。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本格的には、成層圏に下記飛行船を滞空させて監視・観測・通信などを担任するプラットフォームが構想されている。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351EB-A489-4936-98B7-1CCD379D8FA2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成層圏プラットフォーム</a:t>
            </a:r>
            <a:endParaRPr kumimoji="1" lang="ja-JP" alt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996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FDE128-15E3-425E-8DB7-0D65A390E597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ウクライナ戦訓～電子戦、ドローン戦、塹壕戦～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-12355"/>
            <a:ext cx="12192000" cy="4678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戦争とイノベーション</a:t>
            </a:r>
          </a:p>
        </p:txBody>
      </p:sp>
      <p:pic>
        <p:nvPicPr>
          <p:cNvPr id="17" name="Picture 2" descr="\\Filer1\tto\Action_Items\Graphic_Support\eremenko\blank-revision-01.jpg">
            <a:extLst>
              <a:ext uri="{FF2B5EF4-FFF2-40B4-BE49-F238E27FC236}">
                <a16:creationId xmlns:a16="http://schemas.microsoft.com/office/drawing/2014/main" id="{D5B531EA-0289-7D70-E977-BAEBF124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5"/>
          <a:stretch>
            <a:fillRect/>
          </a:stretch>
        </p:blipFill>
        <p:spPr bwMode="auto">
          <a:xfrm>
            <a:off x="1430447" y="5144313"/>
            <a:ext cx="91440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274C22F2-4080-D433-B74C-AEA2B2B86B01}"/>
              </a:ext>
            </a:extLst>
          </p:cNvPr>
          <p:cNvSpPr txBox="1">
            <a:spLocks/>
          </p:cNvSpPr>
          <p:nvPr/>
        </p:nvSpPr>
        <p:spPr bwMode="auto">
          <a:xfrm>
            <a:off x="2257535" y="2710676"/>
            <a:ext cx="716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u="sng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残念ながら「戦争は発明の母」である。</a:t>
            </a:r>
            <a:endParaRPr lang="en-US" altLang="ja-JP" sz="2000" b="1" u="sng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Picture 2" descr="http://inri.client.jp/hexagon/floorB1F_hss/V2_4b.jpg">
            <a:extLst>
              <a:ext uri="{FF2B5EF4-FFF2-40B4-BE49-F238E27FC236}">
                <a16:creationId xmlns:a16="http://schemas.microsoft.com/office/drawing/2014/main" id="{9F105B72-97BE-03DF-48C0-7FCB7D9D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6" y="581642"/>
            <a:ext cx="1987926" cy="249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http://inri.client.jp/hexagon/floorB1F_hss/V1_2.jpg">
            <a:extLst>
              <a:ext uri="{FF2B5EF4-FFF2-40B4-BE49-F238E27FC236}">
                <a16:creationId xmlns:a16="http://schemas.microsoft.com/office/drawing/2014/main" id="{F400A33B-F470-F2E8-18FD-4596E145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22" y="708838"/>
            <a:ext cx="280987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http://inri.client.jp/hexagon/floorB1F_hss/Me262.jpg">
            <a:extLst>
              <a:ext uri="{FF2B5EF4-FFF2-40B4-BE49-F238E27FC236}">
                <a16:creationId xmlns:a16="http://schemas.microsoft.com/office/drawing/2014/main" id="{9F298524-1486-7985-980F-2981079F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6" y="3318023"/>
            <a:ext cx="36131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http://magicalart.jp/wp-content/uploads/F_ing_yHORTEN_HIX70.jpg">
            <a:extLst>
              <a:ext uri="{FF2B5EF4-FFF2-40B4-BE49-F238E27FC236}">
                <a16:creationId xmlns:a16="http://schemas.microsoft.com/office/drawing/2014/main" id="{ABE00CF1-CF6A-2F6C-95C8-880D9C98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1815">
            <a:off x="7252996" y="790738"/>
            <a:ext cx="3848556" cy="221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図 1">
            <a:extLst>
              <a:ext uri="{FF2B5EF4-FFF2-40B4-BE49-F238E27FC236}">
                <a16:creationId xmlns:a16="http://schemas.microsoft.com/office/drawing/2014/main" id="{2FC0AB3A-E8FA-F64A-EE00-D400208A63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60" y="3326626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図 3">
            <a:extLst>
              <a:ext uri="{FF2B5EF4-FFF2-40B4-BE49-F238E27FC236}">
                <a16:creationId xmlns:a16="http://schemas.microsoft.com/office/drawing/2014/main" id="{D40660FB-3674-F7F3-4761-3069F7834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10" y="3326626"/>
            <a:ext cx="1365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テキスト ボックス 1">
            <a:extLst>
              <a:ext uri="{FF2B5EF4-FFF2-40B4-BE49-F238E27FC236}">
                <a16:creationId xmlns:a16="http://schemas.microsoft.com/office/drawing/2014/main" id="{2631D9CE-7339-272C-61E4-1E53DBC00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422" y="3336151"/>
            <a:ext cx="2376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ja-JP" altLang="en-US"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ベネディクト・カンバーバッチ主演</a:t>
            </a:r>
          </a:p>
        </p:txBody>
      </p:sp>
      <p:sp>
        <p:nvSpPr>
          <p:cNvPr id="28" name="テキスト ボックス 13">
            <a:extLst>
              <a:ext uri="{FF2B5EF4-FFF2-40B4-BE49-F238E27FC236}">
                <a16:creationId xmlns:a16="http://schemas.microsoft.com/office/drawing/2014/main" id="{D0C9A97D-5BED-996A-E176-558C27A33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285" y="4818876"/>
            <a:ext cx="2374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ja-JP" altLang="en-US"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「イミテーション・ゲーム」</a:t>
            </a:r>
          </a:p>
        </p:txBody>
      </p:sp>
      <p:pic>
        <p:nvPicPr>
          <p:cNvPr id="29" name="図 2">
            <a:extLst>
              <a:ext uri="{FF2B5EF4-FFF2-40B4-BE49-F238E27FC236}">
                <a16:creationId xmlns:a16="http://schemas.microsoft.com/office/drawing/2014/main" id="{7D8E5F34-2470-EE28-7F24-DD1D61ADC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5428">
            <a:off x="9181499" y="886638"/>
            <a:ext cx="2590649" cy="13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89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9E9A77-92D0-F22C-7FF5-751952CA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" y="873546"/>
            <a:ext cx="7981950" cy="53054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7C22FD-D639-30F3-6701-C0FA1B655BA8}"/>
              </a:ext>
            </a:extLst>
          </p:cNvPr>
          <p:cNvSpPr txBox="1"/>
          <p:nvPr/>
        </p:nvSpPr>
        <p:spPr>
          <a:xfrm>
            <a:off x="444775" y="6258484"/>
            <a:ext cx="11482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ロシア</a:t>
            </a:r>
            <a:r>
              <a:rPr lang="ja-JP" altLang="en-US" sz="1400" b="0" i="0" u="none" strike="noStrike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は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ウクライナに対して 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16,000 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回以上のミサイルと砲撃を実施。</a:t>
            </a:r>
            <a:endParaRPr lang="en-US" altLang="ja-JP" sz="1400" b="0" i="0" dirty="0"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l"/>
            <a:r>
              <a:rPr lang="ja-JP" altLang="en-US" sz="1400" b="0" i="0" u="none" strike="noStrike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ウクライナ国防省の計算に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よると、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2022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年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23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日から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2023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年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3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日までに、ロシア軍は約</a:t>
            </a:r>
            <a:r>
              <a:rPr lang="en-US" altLang="ja-JP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4000</a:t>
            </a:r>
            <a:r>
              <a:rPr lang="ja-JP" altLang="en-US" sz="1400" b="0" i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～５０００発のミサイルを発射。</a:t>
            </a:r>
          </a:p>
        </p:txBody>
      </p:sp>
      <p:pic>
        <p:nvPicPr>
          <p:cNvPr id="1026" name="Picture 2" descr="画像">
            <a:extLst>
              <a:ext uri="{FF2B5EF4-FFF2-40B4-BE49-F238E27FC236}">
                <a16:creationId xmlns:a16="http://schemas.microsoft.com/office/drawing/2014/main" id="{24A4D412-F8E5-CD2D-C031-C5C1C74E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60" y="643916"/>
            <a:ext cx="3760388" cy="576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796678-4D21-B4C3-C4B5-29BD7959F1AF}"/>
              </a:ext>
            </a:extLst>
          </p:cNvPr>
          <p:cNvSpPr txBox="1"/>
          <p:nvPr/>
        </p:nvSpPr>
        <p:spPr>
          <a:xfrm rot="19787455">
            <a:off x="8025562" y="2403884"/>
            <a:ext cx="43955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https://twitter.com/oleksiireznikov/status/1611449870040109058</a:t>
            </a:r>
            <a:endParaRPr lang="ja-JP" altLang="en-US" sz="900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B994379-4CFA-F574-9326-000C5BA4B63C}"/>
              </a:ext>
            </a:extLst>
          </p:cNvPr>
          <p:cNvSpPr txBox="1"/>
          <p:nvPr/>
        </p:nvSpPr>
        <p:spPr>
          <a:xfrm>
            <a:off x="285750" y="5799788"/>
            <a:ext cx="4196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https://theins.ru/politika/258264</a:t>
            </a:r>
            <a:endParaRPr lang="ja-JP" altLang="en-US" sz="1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7F90F6-4582-BE6C-773B-98143E4B1D0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52F6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極超音速ミサイルなど大量のミサイル攻撃</a:t>
            </a:r>
            <a:endParaRPr kumimoji="1" lang="en-US" altLang="ja-JP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8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798CBDC-BDA9-40B3-177E-C1A9580D3E38}"/>
              </a:ext>
            </a:extLst>
          </p:cNvPr>
          <p:cNvSpPr txBox="1"/>
          <p:nvPr/>
        </p:nvSpPr>
        <p:spPr>
          <a:xfrm>
            <a:off x="0" y="25383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三井物産と米国抗戦力調査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335E701-2155-EB29-4C93-1F78C384FA54}"/>
              </a:ext>
            </a:extLst>
          </p:cNvPr>
          <p:cNvGrpSpPr/>
          <p:nvPr/>
        </p:nvGrpSpPr>
        <p:grpSpPr>
          <a:xfrm>
            <a:off x="4861294" y="2967210"/>
            <a:ext cx="2469412" cy="2611678"/>
            <a:chOff x="5900509" y="1743717"/>
            <a:chExt cx="2469412" cy="26116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708B81-7EEF-3116-C92D-1C277FB8B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120" y="1743717"/>
              <a:ext cx="1625231" cy="242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A407B4F-09C6-0C4B-2DD8-4F1495E52D71}"/>
                </a:ext>
              </a:extLst>
            </p:cNvPr>
            <p:cNvSpPr txBox="1"/>
            <p:nvPr/>
          </p:nvSpPr>
          <p:spPr>
            <a:xfrm>
              <a:off x="5900509" y="4170729"/>
              <a:ext cx="246941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6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https://tangonotimei.com/ikrg/uwanobu.html</a:t>
              </a:r>
              <a:endParaRPr lang="ja-JP" altLang="en-US" sz="6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58BEF5FA-4B29-9293-438F-8C550704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47" y="181412"/>
            <a:ext cx="997135" cy="317549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451FD-33A4-7F33-94AD-B322E6CE1961}"/>
              </a:ext>
            </a:extLst>
          </p:cNvPr>
          <p:cNvSpPr txBox="1"/>
          <p:nvPr/>
        </p:nvSpPr>
        <p:spPr>
          <a:xfrm>
            <a:off x="1938270" y="157122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三井物産紐育支店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吉田初次郎 支店長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6917FF-2F5F-47B8-EE99-A24C2AD74589}"/>
              </a:ext>
            </a:extLst>
          </p:cNvPr>
          <p:cNvSpPr txBox="1"/>
          <p:nvPr/>
        </p:nvSpPr>
        <p:spPr>
          <a:xfrm>
            <a:off x="6884136" y="1571223"/>
            <a:ext cx="191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三井物産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向井忠晴社長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FEBC5F5-D950-4775-FC0B-97E540FBB7DA}"/>
              </a:ext>
            </a:extLst>
          </p:cNvPr>
          <p:cNvCxnSpPr>
            <a:cxnSpLocks/>
          </p:cNvCxnSpPr>
          <p:nvPr/>
        </p:nvCxnSpPr>
        <p:spPr>
          <a:xfrm flipH="1">
            <a:off x="4609322" y="1867437"/>
            <a:ext cx="24547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C08DC15-26BC-F4C5-B4E5-45E3BB2386B0}"/>
              </a:ext>
            </a:extLst>
          </p:cNvPr>
          <p:cNvSpPr txBox="1"/>
          <p:nvPr/>
        </p:nvSpPr>
        <p:spPr>
          <a:xfrm>
            <a:off x="2675585" y="2582532"/>
            <a:ext cx="1725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調査課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春見二三男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古崎博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5375848-6616-F8B8-E9F8-0A04D67B28D9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538470" y="2217554"/>
            <a:ext cx="0" cy="3649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矢印: 左右 12">
            <a:extLst>
              <a:ext uri="{FF2B5EF4-FFF2-40B4-BE49-F238E27FC236}">
                <a16:creationId xmlns:a16="http://schemas.microsoft.com/office/drawing/2014/main" id="{0D7A80D0-8465-530A-DEAC-F22620356549}"/>
              </a:ext>
            </a:extLst>
          </p:cNvPr>
          <p:cNvSpPr/>
          <p:nvPr/>
        </p:nvSpPr>
        <p:spPr>
          <a:xfrm>
            <a:off x="4172756" y="3063973"/>
            <a:ext cx="1053953" cy="6978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AFF8D2-588F-DAED-63AF-2B643BA37257}"/>
              </a:ext>
            </a:extLst>
          </p:cNvPr>
          <p:cNvSpPr txBox="1"/>
          <p:nvPr/>
        </p:nvSpPr>
        <p:spPr>
          <a:xfrm>
            <a:off x="5088227" y="2700010"/>
            <a:ext cx="201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三井物産紐育支店・嘱託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6C2ADB-993C-EFF6-F6EE-44FB9C4046C5}"/>
              </a:ext>
            </a:extLst>
          </p:cNvPr>
          <p:cNvSpPr txBox="1"/>
          <p:nvPr/>
        </p:nvSpPr>
        <p:spPr>
          <a:xfrm>
            <a:off x="3833858" y="3982243"/>
            <a:ext cx="1319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日本銀行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横浜正金銀行</a:t>
            </a:r>
            <a:endParaRPr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興行銀行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三井銀行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三菱商事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野村貿易</a:t>
            </a:r>
            <a:endParaRPr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大倉商事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東京朝日新聞</a:t>
            </a:r>
            <a:endParaRPr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同盟通信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B7EBA4-80F8-8D84-C07C-468999531C99}"/>
              </a:ext>
            </a:extLst>
          </p:cNvPr>
          <p:cNvSpPr txBox="1"/>
          <p:nvPr/>
        </p:nvSpPr>
        <p:spPr>
          <a:xfrm>
            <a:off x="10587976" y="1571222"/>
            <a:ext cx="14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参謀本部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陸軍部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9C1B229-8948-DB07-A74F-DF739B5569D2}"/>
              </a:ext>
            </a:extLst>
          </p:cNvPr>
          <p:cNvSpPr txBox="1"/>
          <p:nvPr/>
        </p:nvSpPr>
        <p:spPr>
          <a:xfrm>
            <a:off x="8922646" y="1571222"/>
            <a:ext cx="14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三井合名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池田成彬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DB6AC07-C6DF-E155-73F8-E546EDAFCF0D}"/>
              </a:ext>
            </a:extLst>
          </p:cNvPr>
          <p:cNvCxnSpPr>
            <a:cxnSpLocks/>
          </p:cNvCxnSpPr>
          <p:nvPr/>
        </p:nvCxnSpPr>
        <p:spPr>
          <a:xfrm flipH="1">
            <a:off x="8532253" y="1894387"/>
            <a:ext cx="58598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A9EAC52-B1C9-395F-5857-7D0D44DC3949}"/>
              </a:ext>
            </a:extLst>
          </p:cNvPr>
          <p:cNvCxnSpPr>
            <a:cxnSpLocks/>
          </p:cNvCxnSpPr>
          <p:nvPr/>
        </p:nvCxnSpPr>
        <p:spPr>
          <a:xfrm flipH="1">
            <a:off x="10165645" y="1894387"/>
            <a:ext cx="58598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B365DD6-1250-88C4-B528-3672A21A0D9C}"/>
              </a:ext>
            </a:extLst>
          </p:cNvPr>
          <p:cNvSpPr txBox="1"/>
          <p:nvPr/>
        </p:nvSpPr>
        <p:spPr>
          <a:xfrm>
            <a:off x="8990000" y="2180575"/>
            <a:ext cx="1336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日本銀行総裁</a:t>
            </a:r>
            <a:endParaRPr kumimoji="1" lang="en-US" altLang="ja-JP" sz="10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枢密顧問官</a:t>
            </a:r>
            <a:endParaRPr kumimoji="1" lang="ja-JP" altLang="en-US" sz="105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916CBAE6-A617-C165-7942-29A5B001D016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8527755" y="606130"/>
            <a:ext cx="1184599" cy="4407444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597E164-3F01-C629-3ECB-3F89CED1CCBD}"/>
              </a:ext>
            </a:extLst>
          </p:cNvPr>
          <p:cNvSpPr txBox="1"/>
          <p:nvPr/>
        </p:nvSpPr>
        <p:spPr>
          <a:xfrm>
            <a:off x="25071" y="6137247"/>
            <a:ext cx="503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米国の経済力は、日本の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</a:p>
        </p:txBody>
      </p:sp>
      <p:pic>
        <p:nvPicPr>
          <p:cNvPr id="19458" name="Picture 2" descr="経済学者の敗けない方程式 | 日本人の暮らし向き">
            <a:extLst>
              <a:ext uri="{FF2B5EF4-FFF2-40B4-BE49-F238E27FC236}">
                <a16:creationId xmlns:a16="http://schemas.microsoft.com/office/drawing/2014/main" id="{2B0F3BA7-C522-8329-833F-94E92784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47" y="3595342"/>
            <a:ext cx="2014150" cy="287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79ECB9-D444-4748-9022-FB2427DD3D27}"/>
              </a:ext>
            </a:extLst>
          </p:cNvPr>
          <p:cNvSpPr txBox="1"/>
          <p:nvPr/>
        </p:nvSpPr>
        <p:spPr>
          <a:xfrm>
            <a:off x="0" y="3493"/>
            <a:ext cx="12192000" cy="276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旧三井物産と南満州鉄道株式会社～調査部を持った組織の盛衰～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561D7-C21A-4EBA-BBD1-902AD16CD408}"/>
              </a:ext>
            </a:extLst>
          </p:cNvPr>
          <p:cNvSpPr txBox="1"/>
          <p:nvPr/>
        </p:nvSpPr>
        <p:spPr>
          <a:xfrm rot="18852896">
            <a:off x="-307340" y="1424333"/>
            <a:ext cx="237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紐育支店は、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エンパイアステートビル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階</a:t>
            </a:r>
          </a:p>
        </p:txBody>
      </p:sp>
      <p:pic>
        <p:nvPicPr>
          <p:cNvPr id="11266" name="Picture 2" descr="昭和史発掘 開戦通告はなぜ遅れたか (新潮新書) | 斎藤 充功 |本 | 通販 | Amazon">
            <a:extLst>
              <a:ext uri="{FF2B5EF4-FFF2-40B4-BE49-F238E27FC236}">
                <a16:creationId xmlns:a16="http://schemas.microsoft.com/office/drawing/2014/main" id="{2218873A-E54E-4640-9AC6-063EB3A5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44" y="3599459"/>
            <a:ext cx="1751435" cy="28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35A40D6-FB0F-453E-8FD5-AF33D3B7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3" y="3633326"/>
            <a:ext cx="3402169" cy="25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52774C6-5DE4-4711-B4B7-52E04728D435}"/>
              </a:ext>
            </a:extLst>
          </p:cNvPr>
          <p:cNvSpPr txBox="1"/>
          <p:nvPr/>
        </p:nvSpPr>
        <p:spPr>
          <a:xfrm>
            <a:off x="671408" y="3394474"/>
            <a:ext cx="218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1935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年（昭和</a:t>
            </a:r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年）の紐育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96B361-EEEA-1F4C-2F6A-A8CDB0350131}"/>
              </a:ext>
            </a:extLst>
          </p:cNvPr>
          <p:cNvSpPr txBox="1"/>
          <p:nvPr/>
        </p:nvSpPr>
        <p:spPr>
          <a:xfrm>
            <a:off x="2952" y="6578391"/>
            <a:ext cx="12192000" cy="276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bg1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旧三井物産と南満州鉄道株式会社～調査部を持った組織の盛衰～</a:t>
            </a:r>
          </a:p>
        </p:txBody>
      </p:sp>
    </p:spTree>
    <p:extLst>
      <p:ext uri="{BB962C8B-B14F-4D97-AF65-F5344CB8AC3E}">
        <p14:creationId xmlns:p14="http://schemas.microsoft.com/office/powerpoint/2010/main" val="344131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ネオコン・ケーガンファミリーと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戦争研究所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9929F0A-462F-039A-AB48-CE174794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33" y="638624"/>
            <a:ext cx="6056067" cy="269639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C7C3DFC-7837-20F5-A451-82AFDDBF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22" y="4028090"/>
            <a:ext cx="1723160" cy="229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ドナルド・ケーガン">
            <a:extLst>
              <a:ext uri="{FF2B5EF4-FFF2-40B4-BE49-F238E27FC236}">
                <a16:creationId xmlns:a16="http://schemas.microsoft.com/office/drawing/2014/main" id="{DCC659DD-8F48-5D69-99AC-AB37CCFBC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17" y="693803"/>
            <a:ext cx="2973771" cy="23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D7E1D5-531C-429F-B339-423AE0976CC4}"/>
              </a:ext>
            </a:extLst>
          </p:cNvPr>
          <p:cNvSpPr txBox="1"/>
          <p:nvPr/>
        </p:nvSpPr>
        <p:spPr>
          <a:xfrm>
            <a:off x="3490594" y="693803"/>
            <a:ext cx="201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ロナルド・ケーガン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30BE061-0BEF-68E9-C34B-B2AFB68A14A8}"/>
              </a:ext>
            </a:extLst>
          </p:cNvPr>
          <p:cNvSpPr txBox="1"/>
          <p:nvPr/>
        </p:nvSpPr>
        <p:spPr>
          <a:xfrm>
            <a:off x="3233669" y="474519"/>
            <a:ext cx="2523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アメリカ新世紀プロジェクト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5E24B4-C38A-F654-41A9-61578AC9D0B3}"/>
              </a:ext>
            </a:extLst>
          </p:cNvPr>
          <p:cNvSpPr txBox="1"/>
          <p:nvPr/>
        </p:nvSpPr>
        <p:spPr>
          <a:xfrm>
            <a:off x="8428347" y="592146"/>
            <a:ext cx="150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戦争研究所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7C44C708-08A3-8EEF-C93F-8BCF0BC6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61" y="4319753"/>
            <a:ext cx="1427309" cy="213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83B026-4C4A-8073-425C-DEBC4A6D43DC}"/>
              </a:ext>
            </a:extLst>
          </p:cNvPr>
          <p:cNvSpPr txBox="1"/>
          <p:nvPr/>
        </p:nvSpPr>
        <p:spPr>
          <a:xfrm>
            <a:off x="8463033" y="3989289"/>
            <a:ext cx="183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戦争研究所長</a:t>
            </a:r>
          </a:p>
        </p:txBody>
      </p:sp>
      <p:pic>
        <p:nvPicPr>
          <p:cNvPr id="9226" name="Picture 10" descr="Frederick Kagan - Right Web - Institute for Policy Studies">
            <a:extLst>
              <a:ext uri="{FF2B5EF4-FFF2-40B4-BE49-F238E27FC236}">
                <a16:creationId xmlns:a16="http://schemas.microsoft.com/office/drawing/2014/main" id="{9999545A-6DEC-2C8C-77EB-3D643D24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88" y="4311871"/>
            <a:ext cx="1666756" cy="2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CD68D7-79E4-F8DA-1998-8A70C5683F2E}"/>
              </a:ext>
            </a:extLst>
          </p:cNvPr>
          <p:cNvSpPr txBox="1"/>
          <p:nvPr/>
        </p:nvSpPr>
        <p:spPr>
          <a:xfrm>
            <a:off x="6456104" y="3869144"/>
            <a:ext cx="209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アメリカン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エンタープライズ研究所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0A189B0-E9F2-A5A2-D4CA-6C0D3A3F84C7}"/>
              </a:ext>
            </a:extLst>
          </p:cNvPr>
          <p:cNvSpPr txBox="1"/>
          <p:nvPr/>
        </p:nvSpPr>
        <p:spPr>
          <a:xfrm>
            <a:off x="6304090" y="6447978"/>
            <a:ext cx="25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フレデリック・ケーガン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D91C7C9-C70B-904A-2EDF-5A20F21A015B}"/>
              </a:ext>
            </a:extLst>
          </p:cNvPr>
          <p:cNvSpPr txBox="1"/>
          <p:nvPr/>
        </p:nvSpPr>
        <p:spPr>
          <a:xfrm>
            <a:off x="8529479" y="6448207"/>
            <a:ext cx="183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キンバリー・ケーガン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F07A4D-4B10-E61C-1A64-123C3F9F2AAE}"/>
              </a:ext>
            </a:extLst>
          </p:cNvPr>
          <p:cNvSpPr txBox="1"/>
          <p:nvPr/>
        </p:nvSpPr>
        <p:spPr>
          <a:xfrm>
            <a:off x="3777718" y="6270440"/>
            <a:ext cx="1603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ロバート・ケーガン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048" name="コネクタ: カギ線 2047">
            <a:extLst>
              <a:ext uri="{FF2B5EF4-FFF2-40B4-BE49-F238E27FC236}">
                <a16:creationId xmlns:a16="http://schemas.microsoft.com/office/drawing/2014/main" id="{4D38C6CE-10C8-F476-32E9-87B83DF0D2B0}"/>
              </a:ext>
            </a:extLst>
          </p:cNvPr>
          <p:cNvCxnSpPr>
            <a:cxnSpLocks/>
            <a:stCxn id="9220" idx="2"/>
            <a:endCxn id="2062" idx="0"/>
          </p:cNvCxnSpPr>
          <p:nvPr/>
        </p:nvCxnSpPr>
        <p:spPr>
          <a:xfrm rot="16200000" flipH="1">
            <a:off x="4186619" y="3389512"/>
            <a:ext cx="776894" cy="492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コネクタ: カギ線 2050">
            <a:extLst>
              <a:ext uri="{FF2B5EF4-FFF2-40B4-BE49-F238E27FC236}">
                <a16:creationId xmlns:a16="http://schemas.microsoft.com/office/drawing/2014/main" id="{0DC793F8-16C7-45B8-A690-B007F2CACE57}"/>
              </a:ext>
            </a:extLst>
          </p:cNvPr>
          <p:cNvCxnSpPr>
            <a:cxnSpLocks/>
            <a:stCxn id="9220" idx="2"/>
            <a:endCxn id="17" idx="0"/>
          </p:cNvCxnSpPr>
          <p:nvPr/>
        </p:nvCxnSpPr>
        <p:spPr>
          <a:xfrm rot="16200000" flipH="1">
            <a:off x="5605305" y="1970825"/>
            <a:ext cx="865616" cy="29310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テキスト ボックス 2055">
            <a:extLst>
              <a:ext uri="{FF2B5EF4-FFF2-40B4-BE49-F238E27FC236}">
                <a16:creationId xmlns:a16="http://schemas.microsoft.com/office/drawing/2014/main" id="{B1495B9C-6BD4-F55B-98DE-1CAEF7B0D2F7}"/>
              </a:ext>
            </a:extLst>
          </p:cNvPr>
          <p:cNvSpPr txBox="1"/>
          <p:nvPr/>
        </p:nvSpPr>
        <p:spPr>
          <a:xfrm>
            <a:off x="4010825" y="3372247"/>
            <a:ext cx="5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長男</a:t>
            </a:r>
          </a:p>
        </p:txBody>
      </p:sp>
      <p:sp>
        <p:nvSpPr>
          <p:cNvPr id="2057" name="テキスト ボックス 2056">
            <a:extLst>
              <a:ext uri="{FF2B5EF4-FFF2-40B4-BE49-F238E27FC236}">
                <a16:creationId xmlns:a16="http://schemas.microsoft.com/office/drawing/2014/main" id="{02D4828C-7065-8AF8-106D-D0E7697E4E26}"/>
              </a:ext>
            </a:extLst>
          </p:cNvPr>
          <p:cNvSpPr txBox="1"/>
          <p:nvPr/>
        </p:nvSpPr>
        <p:spPr>
          <a:xfrm>
            <a:off x="7503624" y="3429000"/>
            <a:ext cx="5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次男</a:t>
            </a:r>
          </a:p>
        </p:txBody>
      </p:sp>
      <p:sp>
        <p:nvSpPr>
          <p:cNvPr id="2062" name="テキスト ボックス 2061">
            <a:extLst>
              <a:ext uri="{FF2B5EF4-FFF2-40B4-BE49-F238E27FC236}">
                <a16:creationId xmlns:a16="http://schemas.microsoft.com/office/drawing/2014/main" id="{D930F926-EAFC-BD21-A810-7D68BA4AEA6D}"/>
              </a:ext>
            </a:extLst>
          </p:cNvPr>
          <p:cNvSpPr txBox="1"/>
          <p:nvPr/>
        </p:nvSpPr>
        <p:spPr>
          <a:xfrm>
            <a:off x="3530009" y="3780422"/>
            <a:ext cx="209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ブルッキング研究所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64" name="次の値と等しい 2063">
            <a:extLst>
              <a:ext uri="{FF2B5EF4-FFF2-40B4-BE49-F238E27FC236}">
                <a16:creationId xmlns:a16="http://schemas.microsoft.com/office/drawing/2014/main" id="{E543DA8C-099F-C19F-FDC0-D00387C57B4B}"/>
              </a:ext>
            </a:extLst>
          </p:cNvPr>
          <p:cNvSpPr/>
          <p:nvPr/>
        </p:nvSpPr>
        <p:spPr>
          <a:xfrm>
            <a:off x="8394144" y="5297214"/>
            <a:ext cx="271284" cy="307777"/>
          </a:xfrm>
          <a:prstGeom prst="mathEqual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228" name="Picture 12" descr="ビクトリア・ヌーランド:米国 国務次官 ユダヤ人｜フランク">
            <a:extLst>
              <a:ext uri="{FF2B5EF4-FFF2-40B4-BE49-F238E27FC236}">
                <a16:creationId xmlns:a16="http://schemas.microsoft.com/office/drawing/2014/main" id="{E4A054F8-161C-784B-18B2-B085114E5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23" y="4009681"/>
            <a:ext cx="1850675" cy="23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テキスト ボックス 2064">
            <a:extLst>
              <a:ext uri="{FF2B5EF4-FFF2-40B4-BE49-F238E27FC236}">
                <a16:creationId xmlns:a16="http://schemas.microsoft.com/office/drawing/2014/main" id="{0006B9DC-B1C3-B8C8-0DCC-7A8F2F4DCFA9}"/>
              </a:ext>
            </a:extLst>
          </p:cNvPr>
          <p:cNvSpPr txBox="1"/>
          <p:nvPr/>
        </p:nvSpPr>
        <p:spPr>
          <a:xfrm>
            <a:off x="1385494" y="6278323"/>
            <a:ext cx="2006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ビクトリア・ヌーランド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66" name="次の値と等しい 2065">
            <a:extLst>
              <a:ext uri="{FF2B5EF4-FFF2-40B4-BE49-F238E27FC236}">
                <a16:creationId xmlns:a16="http://schemas.microsoft.com/office/drawing/2014/main" id="{AD72D15C-C2B0-40E8-95BB-33EA9B92D79C}"/>
              </a:ext>
            </a:extLst>
          </p:cNvPr>
          <p:cNvSpPr/>
          <p:nvPr/>
        </p:nvSpPr>
        <p:spPr>
          <a:xfrm>
            <a:off x="3372047" y="5076089"/>
            <a:ext cx="287317" cy="307777"/>
          </a:xfrm>
          <a:prstGeom prst="mathEqual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68" name="テキスト ボックス 2067">
            <a:extLst>
              <a:ext uri="{FF2B5EF4-FFF2-40B4-BE49-F238E27FC236}">
                <a16:creationId xmlns:a16="http://schemas.microsoft.com/office/drawing/2014/main" id="{D2D46284-AE63-31C8-39B9-5F272358F990}"/>
              </a:ext>
            </a:extLst>
          </p:cNvPr>
          <p:cNvSpPr txBox="1"/>
          <p:nvPr/>
        </p:nvSpPr>
        <p:spPr>
          <a:xfrm rot="1290577">
            <a:off x="9050558" y="3843424"/>
            <a:ext cx="3076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08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Institute for the Study of War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9" name="テキスト ボックス 2068">
            <a:extLst>
              <a:ext uri="{FF2B5EF4-FFF2-40B4-BE49-F238E27FC236}">
                <a16:creationId xmlns:a16="http://schemas.microsoft.com/office/drawing/2014/main" id="{806EF95B-0616-BB62-4DE7-2DB227165A03}"/>
              </a:ext>
            </a:extLst>
          </p:cNvPr>
          <p:cNvSpPr txBox="1"/>
          <p:nvPr/>
        </p:nvSpPr>
        <p:spPr>
          <a:xfrm>
            <a:off x="1375540" y="3718949"/>
            <a:ext cx="209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米国務副長官代行</a:t>
            </a:r>
          </a:p>
        </p:txBody>
      </p:sp>
      <p:pic>
        <p:nvPicPr>
          <p:cNvPr id="9230" name="Picture 14" descr="スカル・アンド・ボーンズのエンブレム">
            <a:extLst>
              <a:ext uri="{FF2B5EF4-FFF2-40B4-BE49-F238E27FC236}">
                <a16:creationId xmlns:a16="http://schemas.microsoft.com/office/drawing/2014/main" id="{77E43BA6-5902-27C9-AD18-03BD6156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8" y="1001580"/>
            <a:ext cx="2357534" cy="223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テキスト ボックス 2071">
            <a:extLst>
              <a:ext uri="{FF2B5EF4-FFF2-40B4-BE49-F238E27FC236}">
                <a16:creationId xmlns:a16="http://schemas.microsoft.com/office/drawing/2014/main" id="{1E307F9F-C28B-9799-FA09-B2F5475636EB}"/>
              </a:ext>
            </a:extLst>
          </p:cNvPr>
          <p:cNvSpPr txBox="1"/>
          <p:nvPr/>
        </p:nvSpPr>
        <p:spPr>
          <a:xfrm>
            <a:off x="-3276" y="60747"/>
            <a:ext cx="2244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メイリオ" panose="020B0604030504040204" pitchFamily="50" charset="-128"/>
              </a:rPr>
              <a:t>Neoconservatism</a:t>
            </a:r>
            <a:endParaRPr lang="ja-JP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4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ウクライナ軍の反攻作戦・・・ロボティン突出部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269127-F40F-98D4-D9DB-6CDCFA64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416"/>
            <a:ext cx="12192000" cy="62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ct on Twitter: &quot;お米の国とヨーロッパ諸国との多国籍演習などで、森林迷彩のM2ブラッドレー見てたけど、ウクライナさんとこの ...">
            <a:extLst>
              <a:ext uri="{FF2B5EF4-FFF2-40B4-BE49-F238E27FC236}">
                <a16:creationId xmlns:a16="http://schemas.microsoft.com/office/drawing/2014/main" id="{3AE74AF9-1C90-941F-8211-C9671CD9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53" y="636455"/>
            <a:ext cx="45148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意外に脆い</a:t>
            </a:r>
            <a:r>
              <a:rPr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NA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TO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装備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CB0DA3-4ECA-2411-F0BA-18A5E1E5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0" y="636455"/>
            <a:ext cx="7168915" cy="4032515"/>
          </a:xfrm>
          <a:prstGeom prst="rect">
            <a:avLst/>
          </a:prstGeom>
        </p:spPr>
      </p:pic>
      <p:pic>
        <p:nvPicPr>
          <p:cNvPr id="4104" name="Picture 8" descr="ソビエト歩兵対戦車兵器（パート4）">
            <a:extLst>
              <a:ext uri="{FF2B5EF4-FFF2-40B4-BE49-F238E27FC236}">
                <a16:creationId xmlns:a16="http://schemas.microsoft.com/office/drawing/2014/main" id="{F1480BF3-BF40-5238-4459-76F86C75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0" y="4767185"/>
            <a:ext cx="3227388" cy="19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ロシアが使うイラン製自爆ドローン「Shahed 136」とは│ミリレポ｜ミリタリー関係の総合メディア">
            <a:extLst>
              <a:ext uri="{FF2B5EF4-FFF2-40B4-BE49-F238E27FC236}">
                <a16:creationId xmlns:a16="http://schemas.microsoft.com/office/drawing/2014/main" id="{D9B094BA-48B3-59AC-B513-9AD2BB8B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59" y="4767185"/>
            <a:ext cx="3887686" cy="19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BEMIL사진자료실 - 유용원의 군사세계">
            <a:extLst>
              <a:ext uri="{FF2B5EF4-FFF2-40B4-BE49-F238E27FC236}">
                <a16:creationId xmlns:a16="http://schemas.microsoft.com/office/drawing/2014/main" id="{1DD8EDC5-081F-0D4F-C3A2-057676B0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53" y="3905702"/>
            <a:ext cx="4514850" cy="243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FC0F4A-A6E2-0314-AA63-59B302ACEA95}"/>
              </a:ext>
            </a:extLst>
          </p:cNvPr>
          <p:cNvSpPr txBox="1"/>
          <p:nvPr/>
        </p:nvSpPr>
        <p:spPr>
          <a:xfrm>
            <a:off x="8009878" y="3296236"/>
            <a:ext cx="34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M2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ブラッドレー歩兵戦闘車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33169E-7C62-923D-0BE5-924B2DC66E2A}"/>
              </a:ext>
            </a:extLst>
          </p:cNvPr>
          <p:cNvSpPr txBox="1"/>
          <p:nvPr/>
        </p:nvSpPr>
        <p:spPr>
          <a:xfrm>
            <a:off x="8009878" y="6294571"/>
            <a:ext cx="34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破壊された英チャレンジャー戦車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7C1313-5893-4B95-9635-B6636DB87127}"/>
              </a:ext>
            </a:extLst>
          </p:cNvPr>
          <p:cNvSpPr txBox="1"/>
          <p:nvPr/>
        </p:nvSpPr>
        <p:spPr>
          <a:xfrm>
            <a:off x="843454" y="843455"/>
            <a:ext cx="591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撃破されたレオパルド戦車とブラッドレー歩兵戦闘車</a:t>
            </a:r>
          </a:p>
        </p:txBody>
      </p:sp>
    </p:spTree>
    <p:extLst>
      <p:ext uri="{BB962C8B-B14F-4D97-AF65-F5344CB8AC3E}">
        <p14:creationId xmlns:p14="http://schemas.microsoft.com/office/powerpoint/2010/main" val="9326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1F4CB3C-9DF4-1AAC-3D57-8477C4F5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-10023"/>
            <a:ext cx="9790112" cy="686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第三次ハリコフ戦＠マンシュタイン並みの大規模な機動戦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8A762E-461D-41DA-197A-C509B82FB82E}"/>
              </a:ext>
            </a:extLst>
          </p:cNvPr>
          <p:cNvSpPr txBox="1"/>
          <p:nvPr/>
        </p:nvSpPr>
        <p:spPr>
          <a:xfrm rot="1059979">
            <a:off x="482390" y="1027521"/>
            <a:ext cx="677108" cy="1206631"/>
          </a:xfrm>
          <a:custGeom>
            <a:avLst/>
            <a:gdLst>
              <a:gd name="connsiteX0" fmla="*/ 0 w 677108"/>
              <a:gd name="connsiteY0" fmla="*/ 0 h 1206631"/>
              <a:gd name="connsiteX1" fmla="*/ 338554 w 677108"/>
              <a:gd name="connsiteY1" fmla="*/ 0 h 1206631"/>
              <a:gd name="connsiteX2" fmla="*/ 677108 w 677108"/>
              <a:gd name="connsiteY2" fmla="*/ 0 h 1206631"/>
              <a:gd name="connsiteX3" fmla="*/ 677108 w 677108"/>
              <a:gd name="connsiteY3" fmla="*/ 402210 h 1206631"/>
              <a:gd name="connsiteX4" fmla="*/ 677108 w 677108"/>
              <a:gd name="connsiteY4" fmla="*/ 828553 h 1206631"/>
              <a:gd name="connsiteX5" fmla="*/ 677108 w 677108"/>
              <a:gd name="connsiteY5" fmla="*/ 1206631 h 1206631"/>
              <a:gd name="connsiteX6" fmla="*/ 352096 w 677108"/>
              <a:gd name="connsiteY6" fmla="*/ 1206631 h 1206631"/>
              <a:gd name="connsiteX7" fmla="*/ 0 w 677108"/>
              <a:gd name="connsiteY7" fmla="*/ 1206631 h 1206631"/>
              <a:gd name="connsiteX8" fmla="*/ 0 w 677108"/>
              <a:gd name="connsiteY8" fmla="*/ 828553 h 1206631"/>
              <a:gd name="connsiteX9" fmla="*/ 0 w 677108"/>
              <a:gd name="connsiteY9" fmla="*/ 450476 h 1206631"/>
              <a:gd name="connsiteX10" fmla="*/ 0 w 677108"/>
              <a:gd name="connsiteY10" fmla="*/ 0 h 120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7108" h="1206631" fill="none" extrusionOk="0">
                <a:moveTo>
                  <a:pt x="0" y="0"/>
                </a:moveTo>
                <a:cubicBezTo>
                  <a:pt x="93661" y="-8792"/>
                  <a:pt x="222333" y="21349"/>
                  <a:pt x="338554" y="0"/>
                </a:cubicBezTo>
                <a:cubicBezTo>
                  <a:pt x="454775" y="-21349"/>
                  <a:pt x="510901" y="24918"/>
                  <a:pt x="677108" y="0"/>
                </a:cubicBezTo>
                <a:cubicBezTo>
                  <a:pt x="714667" y="178295"/>
                  <a:pt x="673451" y="307211"/>
                  <a:pt x="677108" y="402210"/>
                </a:cubicBezTo>
                <a:cubicBezTo>
                  <a:pt x="680765" y="497209"/>
                  <a:pt x="676587" y="722938"/>
                  <a:pt x="677108" y="828553"/>
                </a:cubicBezTo>
                <a:cubicBezTo>
                  <a:pt x="677629" y="934168"/>
                  <a:pt x="649682" y="1067418"/>
                  <a:pt x="677108" y="1206631"/>
                </a:cubicBezTo>
                <a:cubicBezTo>
                  <a:pt x="593363" y="1228916"/>
                  <a:pt x="424798" y="1168865"/>
                  <a:pt x="352096" y="1206631"/>
                </a:cubicBezTo>
                <a:cubicBezTo>
                  <a:pt x="279394" y="1244397"/>
                  <a:pt x="162884" y="1173504"/>
                  <a:pt x="0" y="1206631"/>
                </a:cubicBezTo>
                <a:cubicBezTo>
                  <a:pt x="-1795" y="1114481"/>
                  <a:pt x="16146" y="931429"/>
                  <a:pt x="0" y="828553"/>
                </a:cubicBezTo>
                <a:cubicBezTo>
                  <a:pt x="-16146" y="725677"/>
                  <a:pt x="25505" y="546854"/>
                  <a:pt x="0" y="450476"/>
                </a:cubicBezTo>
                <a:cubicBezTo>
                  <a:pt x="-25505" y="354098"/>
                  <a:pt x="41763" y="217905"/>
                  <a:pt x="0" y="0"/>
                </a:cubicBezTo>
                <a:close/>
              </a:path>
              <a:path w="677108" h="1206631" stroke="0" extrusionOk="0">
                <a:moveTo>
                  <a:pt x="0" y="0"/>
                </a:moveTo>
                <a:cubicBezTo>
                  <a:pt x="139050" y="-34467"/>
                  <a:pt x="202504" y="25328"/>
                  <a:pt x="345325" y="0"/>
                </a:cubicBezTo>
                <a:cubicBezTo>
                  <a:pt x="488146" y="-25328"/>
                  <a:pt x="511320" y="30588"/>
                  <a:pt x="677108" y="0"/>
                </a:cubicBezTo>
                <a:cubicBezTo>
                  <a:pt x="716509" y="154157"/>
                  <a:pt x="647487" y="215738"/>
                  <a:pt x="677108" y="426343"/>
                </a:cubicBezTo>
                <a:cubicBezTo>
                  <a:pt x="706729" y="636948"/>
                  <a:pt x="632680" y="677496"/>
                  <a:pt x="677108" y="828553"/>
                </a:cubicBezTo>
                <a:cubicBezTo>
                  <a:pt x="721536" y="979610"/>
                  <a:pt x="662075" y="1070604"/>
                  <a:pt x="677108" y="1206631"/>
                </a:cubicBezTo>
                <a:cubicBezTo>
                  <a:pt x="538749" y="1234334"/>
                  <a:pt x="495913" y="1186001"/>
                  <a:pt x="331783" y="1206631"/>
                </a:cubicBezTo>
                <a:cubicBezTo>
                  <a:pt x="167654" y="1227261"/>
                  <a:pt x="126301" y="1170650"/>
                  <a:pt x="0" y="1206631"/>
                </a:cubicBezTo>
                <a:cubicBezTo>
                  <a:pt x="-11447" y="1106994"/>
                  <a:pt x="44428" y="888356"/>
                  <a:pt x="0" y="792354"/>
                </a:cubicBezTo>
                <a:cubicBezTo>
                  <a:pt x="-44428" y="696352"/>
                  <a:pt x="42945" y="519595"/>
                  <a:pt x="0" y="390144"/>
                </a:cubicBezTo>
                <a:cubicBezTo>
                  <a:pt x="-42945" y="260693"/>
                  <a:pt x="41694" y="139748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650089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230158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DAC554-FF1A-48D9-BA0A-04CA3D82DB6E}"/>
              </a:ext>
            </a:extLst>
          </p:cNvPr>
          <p:cNvSpPr/>
          <p:nvPr/>
        </p:nvSpPr>
        <p:spPr>
          <a:xfrm>
            <a:off x="0" y="0"/>
            <a:ext cx="12192000" cy="4789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ロケット軍司令官逮捕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F379980-485E-9F2B-B6CE-856C091B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75" y="478971"/>
            <a:ext cx="9173825" cy="63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63044</TotalTime>
  <Words>1212</Words>
  <Application>Microsoft Office PowerPoint</Application>
  <PresentationFormat>ワイド画面</PresentationFormat>
  <Paragraphs>165</Paragraphs>
  <Slides>21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43" baseType="lpstr">
      <vt:lpstr>BIZ UDPゴシック</vt:lpstr>
      <vt:lpstr>BIZ UDP明朝 Medium</vt:lpstr>
      <vt:lpstr>BIZ UDゴシック</vt:lpstr>
      <vt:lpstr>D-DIN-Bold</vt:lpstr>
      <vt:lpstr>Meiryo UI</vt:lpstr>
      <vt:lpstr>rfdewi</vt:lpstr>
      <vt:lpstr>UD デジタル 教科書体 NK-B</vt:lpstr>
      <vt:lpstr>UD デジタル 教科書体 NP-R</vt:lpstr>
      <vt:lpstr>メイリオ</vt:lpstr>
      <vt:lpstr>游ゴシック</vt:lpstr>
      <vt:lpstr>游ゴシック Light</vt:lpstr>
      <vt:lpstr>Amasis MT Pro Black</vt:lpstr>
      <vt:lpstr>Arial</vt:lpstr>
      <vt:lpstr>Arial Black</vt:lpstr>
      <vt:lpstr>Calibri</vt:lpstr>
      <vt:lpstr>Gill Sans Ultra Bold</vt:lpstr>
      <vt:lpstr>Impact</vt:lpstr>
      <vt:lpstr>Oswald</vt:lpstr>
      <vt:lpstr>Roboto Condensed</vt:lpstr>
      <vt:lpstr>Tahoma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290</cp:revision>
  <cp:lastPrinted>2023-07-25T02:16:56Z</cp:lastPrinted>
  <dcterms:created xsi:type="dcterms:W3CDTF">2023-03-29T00:02:56Z</dcterms:created>
  <dcterms:modified xsi:type="dcterms:W3CDTF">2023-09-27T07:00:27Z</dcterms:modified>
</cp:coreProperties>
</file>